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8303" r:id="rId3"/>
    <p:sldId id="623" r:id="rId4"/>
    <p:sldId id="7974" r:id="rId5"/>
    <p:sldId id="15868" r:id="rId6"/>
    <p:sldId id="8070" r:id="rId7"/>
    <p:sldId id="8042" r:id="rId8"/>
  </p:sldIdLst>
  <p:sldSz cx="12192000" cy="6858000"/>
  <p:notesSz cx="10020300"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84" d="100"/>
          <a:sy n="84" d="100"/>
        </p:scale>
        <p:origin x="115" y="125"/>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341970" cy="345372"/>
          </a:xfrm>
          <a:prstGeom prst="rect">
            <a:avLst/>
          </a:prstGeom>
        </p:spPr>
        <p:txBody>
          <a:bodyPr vert="horz" lIns="92318" tIns="46159" rIns="92318" bIns="46159" rtlCol="0"/>
          <a:lstStyle>
            <a:lvl1pPr algn="l">
              <a:defRPr sz="1200"/>
            </a:lvl1pPr>
          </a:lstStyle>
          <a:p>
            <a:endParaRPr kumimoji="1" lang="ja-JP" altLang="en-US"/>
          </a:p>
        </p:txBody>
      </p:sp>
      <p:sp>
        <p:nvSpPr>
          <p:cNvPr id="3" name="日付プレースホルダー 2"/>
          <p:cNvSpPr>
            <a:spLocks noGrp="1"/>
          </p:cNvSpPr>
          <p:nvPr>
            <p:ph type="dt" idx="1"/>
          </p:nvPr>
        </p:nvSpPr>
        <p:spPr>
          <a:xfrm>
            <a:off x="5675132" y="2"/>
            <a:ext cx="4343570" cy="345372"/>
          </a:xfrm>
          <a:prstGeom prst="rect">
            <a:avLst/>
          </a:prstGeom>
        </p:spPr>
        <p:txBody>
          <a:bodyPr vert="horz" lIns="92318" tIns="46159" rIns="92318" bIns="46159" rtlCol="0"/>
          <a:lstStyle>
            <a:lvl1pPr algn="r">
              <a:defRPr sz="1200"/>
            </a:lvl1pPr>
          </a:lstStyle>
          <a:p>
            <a:fld id="{35A89C4F-C93E-4334-89F1-170E4F955BDB}" type="datetimeFigureOut">
              <a:rPr kumimoji="1" lang="ja-JP" altLang="en-US" smtClean="0"/>
              <a:t>2023/3/17</a:t>
            </a:fld>
            <a:endParaRPr kumimoji="1" lang="ja-JP" altLang="en-US"/>
          </a:p>
        </p:txBody>
      </p:sp>
      <p:sp>
        <p:nvSpPr>
          <p:cNvPr id="4" name="スライド イメージ プレースホルダー 3"/>
          <p:cNvSpPr>
            <a:spLocks noGrp="1" noRot="1" noChangeAspect="1"/>
          </p:cNvSpPr>
          <p:nvPr>
            <p:ph type="sldImg" idx="2"/>
          </p:nvPr>
        </p:nvSpPr>
        <p:spPr>
          <a:xfrm>
            <a:off x="2943225" y="860425"/>
            <a:ext cx="4133850" cy="2325688"/>
          </a:xfrm>
          <a:prstGeom prst="rect">
            <a:avLst/>
          </a:prstGeom>
          <a:noFill/>
          <a:ln w="12700">
            <a:solidFill>
              <a:prstClr val="black"/>
            </a:solidFill>
          </a:ln>
        </p:spPr>
        <p:txBody>
          <a:bodyPr vert="horz" lIns="92318" tIns="46159" rIns="92318" bIns="46159" rtlCol="0" anchor="ctr"/>
          <a:lstStyle/>
          <a:p>
            <a:endParaRPr lang="ja-JP" altLang="en-US"/>
          </a:p>
        </p:txBody>
      </p:sp>
      <p:sp>
        <p:nvSpPr>
          <p:cNvPr id="5" name="ノート プレースホルダー 4"/>
          <p:cNvSpPr>
            <a:spLocks noGrp="1"/>
          </p:cNvSpPr>
          <p:nvPr>
            <p:ph type="body" sz="quarter" idx="3"/>
          </p:nvPr>
        </p:nvSpPr>
        <p:spPr>
          <a:xfrm>
            <a:off x="1001871" y="3315572"/>
            <a:ext cx="8016561" cy="2711572"/>
          </a:xfrm>
          <a:prstGeom prst="rect">
            <a:avLst/>
          </a:prstGeom>
        </p:spPr>
        <p:txBody>
          <a:bodyPr vert="horz" lIns="92318" tIns="46159" rIns="92318" bIns="461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42792"/>
            <a:ext cx="4341970" cy="345371"/>
          </a:xfrm>
          <a:prstGeom prst="rect">
            <a:avLst/>
          </a:prstGeom>
        </p:spPr>
        <p:txBody>
          <a:bodyPr vert="horz" lIns="92318" tIns="46159" rIns="92318" bIns="461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75132" y="6542792"/>
            <a:ext cx="4343570" cy="345371"/>
          </a:xfrm>
          <a:prstGeom prst="rect">
            <a:avLst/>
          </a:prstGeom>
        </p:spPr>
        <p:txBody>
          <a:bodyPr vert="horz" lIns="92318" tIns="46159" rIns="92318" bIns="46159" rtlCol="0" anchor="b"/>
          <a:lstStyle>
            <a:lvl1pPr algn="r">
              <a:defRPr sz="1200"/>
            </a:lvl1pPr>
          </a:lstStyle>
          <a:p>
            <a:fld id="{4152F19E-2408-4AFA-8AC6-C620329D1128}" type="slidenum">
              <a:rPr kumimoji="1" lang="ja-JP" altLang="en-US" smtClean="0"/>
              <a:t>‹#›</a:t>
            </a:fld>
            <a:endParaRPr kumimoji="1" lang="ja-JP" altLang="en-US"/>
          </a:p>
        </p:txBody>
      </p:sp>
    </p:spTree>
    <p:extLst>
      <p:ext uri="{BB962C8B-B14F-4D97-AF65-F5344CB8AC3E}">
        <p14:creationId xmlns:p14="http://schemas.microsoft.com/office/powerpoint/2010/main" val="28236542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2763838" y="179388"/>
            <a:ext cx="4522787" cy="25447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394392" y="2725342"/>
            <a:ext cx="9262223" cy="4667104"/>
          </a:xfrm>
        </p:spPr>
        <p:txBody>
          <a:bodyPr/>
          <a:lstStyle/>
          <a:p>
            <a:pPr marL="307619" indent="-307619">
              <a:buFont typeface="Arial" panose="020B0604020202020204" pitchFamily="34" charset="0"/>
              <a:buChar char="•"/>
              <a:defRPr/>
            </a:pPr>
            <a:r>
              <a:rPr lang="en-US" sz="1700" b="1" dirty="0"/>
              <a:t>Many governments view the pandemic as a stark reminder of the need to transition to more sustainable, equitable and resilient societies</a:t>
            </a:r>
          </a:p>
          <a:p>
            <a:pPr marL="307619" indent="-307619">
              <a:buFont typeface="Arial" panose="020B0604020202020204" pitchFamily="34" charset="0"/>
              <a:buChar char="•"/>
              <a:defRPr/>
            </a:pPr>
            <a:r>
              <a:rPr lang="en-US" sz="1700" dirty="0"/>
              <a:t>This is highlighted in many countries’ </a:t>
            </a:r>
            <a:r>
              <a:rPr lang="en-US" sz="1700" b="1" dirty="0"/>
              <a:t>recovery packages</a:t>
            </a:r>
            <a:r>
              <a:rPr lang="en-US" sz="1700" dirty="0"/>
              <a:t>, which include expenditures for R&amp;D. </a:t>
            </a:r>
            <a:r>
              <a:rPr lang="en-US" sz="1700" b="1" dirty="0"/>
              <a:t>Science and innovation will be essential </a:t>
            </a:r>
            <a:r>
              <a:rPr lang="en-US" sz="1700" dirty="0"/>
              <a:t>to promote and deliver such transitions.</a:t>
            </a:r>
          </a:p>
          <a:p>
            <a:pPr marL="307619" indent="-307619">
              <a:buFont typeface="Arial" panose="020B0604020202020204" pitchFamily="34" charset="0"/>
              <a:buChar char="•"/>
              <a:defRPr/>
            </a:pPr>
            <a:r>
              <a:rPr lang="en-US" sz="1700" dirty="0"/>
              <a:t>But the pandemic has </a:t>
            </a:r>
            <a:r>
              <a:rPr lang="en-US" sz="1700" b="1" dirty="0"/>
              <a:t>exposed limits in research and innovation systems </a:t>
            </a:r>
            <a:r>
              <a:rPr lang="en-US" sz="1700" dirty="0"/>
              <a:t>that, if not addressed, will prevent this potential from being realized.</a:t>
            </a:r>
          </a:p>
          <a:p>
            <a:pPr marL="307619" indent="-307619">
              <a:buFont typeface="Arial" panose="020B0604020202020204" pitchFamily="34" charset="0"/>
              <a:buChar char="•"/>
              <a:defRPr/>
            </a:pPr>
            <a:r>
              <a:rPr lang="en-US" sz="1700" dirty="0"/>
              <a:t>There is therefore a need to reorient STI policies to better equip governments with the instruments and capabilities to </a:t>
            </a:r>
            <a:r>
              <a:rPr lang="en-US" sz="1700" b="1" dirty="0"/>
              <a:t>direct innovation efforts </a:t>
            </a:r>
            <a:r>
              <a:rPr lang="en-US" sz="1700" dirty="0"/>
              <a:t>towards the goals of sustainability, inclusivity and resiliency. </a:t>
            </a:r>
          </a:p>
          <a:p>
            <a:pPr marL="307619" indent="-307619">
              <a:buFont typeface="Arial" panose="020B0604020202020204" pitchFamily="34" charset="0"/>
              <a:buChar char="•"/>
              <a:defRPr/>
            </a:pPr>
            <a:r>
              <a:rPr lang="en-US" sz="1700" dirty="0"/>
              <a:t>The slides that follow outline some of the issues requiring policy attention.</a:t>
            </a: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endParaRPr lang="en-US" sz="1700" u="sng" dirty="0">
              <a:solidFill>
                <a:srgbClr val="006299"/>
              </a:solidFill>
            </a:endParaRPr>
          </a:p>
          <a:p>
            <a:pPr>
              <a:buFont typeface="Arial" panose="020B0604020202020204" pitchFamily="34" charset="0"/>
              <a:buNone/>
              <a:defRPr/>
            </a:pPr>
            <a:r>
              <a:rPr lang="en-US" sz="1700" u="sng" dirty="0">
                <a:solidFill>
                  <a:srgbClr val="006299"/>
                </a:solidFill>
              </a:rPr>
              <a:t>Memo: </a:t>
            </a:r>
          </a:p>
          <a:p>
            <a:pPr>
              <a:buFont typeface="Arial" panose="020B0604020202020204" pitchFamily="34" charset="0"/>
              <a:buNone/>
              <a:defRPr/>
            </a:pPr>
            <a:r>
              <a:rPr lang="en-US" sz="1700" dirty="0">
                <a:solidFill>
                  <a:srgbClr val="006299"/>
                </a:solidFill>
              </a:rPr>
              <a:t>The EU’s </a:t>
            </a:r>
            <a:r>
              <a:rPr lang="en-US" sz="1700" b="1" dirty="0" err="1">
                <a:solidFill>
                  <a:srgbClr val="006299"/>
                </a:solidFill>
              </a:rPr>
              <a:t>NextGenerationEU</a:t>
            </a:r>
            <a:r>
              <a:rPr lang="en-US" sz="1700" dirty="0">
                <a:solidFill>
                  <a:srgbClr val="006299"/>
                </a:solidFill>
              </a:rPr>
              <a:t> is a €750 billion temporary recovery instrument to help repair the immediate economic and social damage brought about by the pandemic. Its aim is a post-COVID-19 Europe that will be greener, more digital, more resilient and better fit for the current and forthcoming challenges. More than EUR 600 billion is directed to the so-called </a:t>
            </a:r>
            <a:r>
              <a:rPr lang="en-US" sz="1700" b="1" dirty="0">
                <a:solidFill>
                  <a:srgbClr val="006299"/>
                </a:solidFill>
              </a:rPr>
              <a:t>Recovery and Resilience Facility </a:t>
            </a:r>
            <a:r>
              <a:rPr lang="en-US" sz="1700" dirty="0">
                <a:solidFill>
                  <a:srgbClr val="006299"/>
                </a:solidFill>
              </a:rPr>
              <a:t>(described here: https://ec.europa.eu/commission/presscorner/detail/en/QANDA_21_481), which require Member States to submit plans that devote at least 37% of total expenditure on investments and reforms that support </a:t>
            </a:r>
            <a:r>
              <a:rPr lang="en-US" sz="1700" b="1" dirty="0">
                <a:solidFill>
                  <a:srgbClr val="006299"/>
                </a:solidFill>
              </a:rPr>
              <a:t>climate objectives</a:t>
            </a:r>
            <a:r>
              <a:rPr lang="en-US" sz="1700" dirty="0">
                <a:solidFill>
                  <a:srgbClr val="006299"/>
                </a:solidFill>
              </a:rPr>
              <a:t>; and devote at least 20% of total expenditure on the </a:t>
            </a:r>
            <a:r>
              <a:rPr lang="en-US" sz="1700" b="1" dirty="0">
                <a:solidFill>
                  <a:srgbClr val="006299"/>
                </a:solidFill>
              </a:rPr>
              <a:t>digital transition</a:t>
            </a:r>
            <a:r>
              <a:rPr lang="en-US" sz="1700" dirty="0">
                <a:solidFill>
                  <a:srgbClr val="006299"/>
                </a:solidFill>
              </a:rPr>
              <a:t>.</a:t>
            </a:r>
          </a:p>
          <a:p>
            <a:pPr>
              <a:buFont typeface="Arial" panose="020B0604020202020204" pitchFamily="34" charset="0"/>
              <a:buNone/>
              <a:defRPr/>
            </a:pPr>
            <a:endParaRPr lang="en-US" sz="1700" dirty="0">
              <a:solidFill>
                <a:srgbClr val="006299"/>
              </a:solidFill>
            </a:endParaRPr>
          </a:p>
          <a:p>
            <a:pPr>
              <a:buFont typeface="Arial" panose="020B0604020202020204" pitchFamily="34" charset="0"/>
              <a:buNone/>
              <a:defRPr/>
            </a:pPr>
            <a:endParaRPr lang="en-US" sz="1700" dirty="0">
              <a:solidFill>
                <a:srgbClr val="006299"/>
              </a:solidFill>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2944">
              <a:defRPr kumimoji="1">
                <a:solidFill>
                  <a:schemeClr val="tx1"/>
                </a:solidFill>
                <a:latin typeface="Calibri" panose="020F0502020204030204" pitchFamily="34" charset="0"/>
                <a:ea typeface="ＭＳ Ｐゴシック" panose="020B0600070205080204" pitchFamily="50" charset="-128"/>
              </a:defRPr>
            </a:lvl1pPr>
            <a:lvl2pPr marL="756608" indent="-291003" defTabSz="982944">
              <a:defRPr kumimoji="1">
                <a:solidFill>
                  <a:schemeClr val="tx1"/>
                </a:solidFill>
                <a:latin typeface="Calibri" panose="020F0502020204030204" pitchFamily="34" charset="0"/>
                <a:ea typeface="ＭＳ Ｐゴシック" panose="020B0600070205080204" pitchFamily="50" charset="-128"/>
              </a:defRPr>
            </a:lvl2pPr>
            <a:lvl3pPr marL="1164012" indent="-232803" defTabSz="982944">
              <a:defRPr kumimoji="1">
                <a:solidFill>
                  <a:schemeClr val="tx1"/>
                </a:solidFill>
                <a:latin typeface="Calibri" panose="020F0502020204030204" pitchFamily="34" charset="0"/>
                <a:ea typeface="ＭＳ Ｐゴシック" panose="020B0600070205080204" pitchFamily="50" charset="-128"/>
              </a:defRPr>
            </a:lvl3pPr>
            <a:lvl4pPr marL="1629618" indent="-232803" defTabSz="982944">
              <a:defRPr kumimoji="1">
                <a:solidFill>
                  <a:schemeClr val="tx1"/>
                </a:solidFill>
                <a:latin typeface="Calibri" panose="020F0502020204030204" pitchFamily="34" charset="0"/>
                <a:ea typeface="ＭＳ Ｐゴシック" panose="020B0600070205080204" pitchFamily="50" charset="-128"/>
              </a:defRPr>
            </a:lvl4pPr>
            <a:lvl5pPr marL="2095222" indent="-232803" defTabSz="982944">
              <a:defRPr kumimoji="1">
                <a:solidFill>
                  <a:schemeClr val="tx1"/>
                </a:solidFill>
                <a:latin typeface="Calibri" panose="020F0502020204030204" pitchFamily="34" charset="0"/>
                <a:ea typeface="ＭＳ Ｐゴシック" panose="020B0600070205080204" pitchFamily="50" charset="-128"/>
              </a:defRPr>
            </a:lvl5pPr>
            <a:lvl6pPr marL="2560827" indent="-232803" defTabSz="98294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26432" indent="-232803" defTabSz="98294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92037" indent="-232803" defTabSz="98294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57642" indent="-232803" defTabSz="98294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B8CFDBF-0131-406D-876F-6F5276E6F3A2}" type="slidenum">
              <a:rPr lang="en-GB" altLang="ja-JP">
                <a:solidFill>
                  <a:srgbClr val="000000"/>
                </a:solidFill>
              </a:rPr>
              <a:pPr/>
              <a:t>5</a:t>
            </a:fld>
            <a:endParaRPr lang="en-GB" altLang="ja-JP">
              <a:solidFill>
                <a:srgbClr val="000000"/>
              </a:solidFill>
            </a:endParaRPr>
          </a:p>
        </p:txBody>
      </p:sp>
    </p:spTree>
    <p:extLst>
      <p:ext uri="{BB962C8B-B14F-4D97-AF65-F5344CB8AC3E}">
        <p14:creationId xmlns:p14="http://schemas.microsoft.com/office/powerpoint/2010/main" val="51197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6E88634-C974-4D59-BED5-D61188F5F7A2}"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915006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62B6F9-E5C7-49E0-A5B1-26343C360D83}"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602555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0A8A60-C3EE-43FA-8FFD-58C3890FA759}"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2806563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42F44625-FE84-4103-96F6-675AE7225479}" type="datetime1">
              <a:rPr lang="ja-JP" altLang="en-US" smtClean="0"/>
              <a:t>2023/3/17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500396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29E24E-FF81-486D-A658-97D06799328A}"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155873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27C5D1-D0D6-49BE-9991-CA30351D1F4B}"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2943305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B9BE864-B586-4F38-A8E0-15A07819A3E7}" type="datetime1">
              <a:rPr kumimoji="1" lang="ja-JP" altLang="en-US" smtClean="0"/>
              <a:t>2023/3/17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107213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ED7C4E6-81DA-40D4-8C7D-392719BAE978}" type="datetime1">
              <a:rPr kumimoji="1" lang="ja-JP" altLang="en-US" smtClean="0"/>
              <a:t>2023/3/17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271369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61A8861-DA14-45DA-86F5-AF9F6A696538}" type="datetime1">
              <a:rPr kumimoji="1" lang="ja-JP" altLang="en-US" smtClean="0"/>
              <a:t>2023/3/17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265402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2E4008-CD9E-4AA6-9FE4-BD14105260FD}" type="datetime1">
              <a:rPr kumimoji="1" lang="ja-JP" altLang="en-US" smtClean="0"/>
              <a:t>2023/3/17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3691788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023E3C-F115-41FE-84B3-AF12BA074CEF}" type="datetime1">
              <a:rPr kumimoji="1" lang="ja-JP" altLang="en-US" smtClean="0"/>
              <a:t>2023/3/17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228415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4432AB5-E5C3-42DE-8F95-E39EE11522F8}" type="datetime1">
              <a:rPr kumimoji="1" lang="ja-JP" altLang="en-US" smtClean="0"/>
              <a:t>2023/3/17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1943685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93FE4-2831-4F15-ACED-84F407687FA6}" type="datetime1">
              <a:rPr kumimoji="1" lang="ja-JP" altLang="en-US" smtClean="0"/>
              <a:t>2023/3/17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8239F-11A1-4070-B5FE-7EC1935DFB24}" type="slidenum">
              <a:rPr kumimoji="1" lang="ja-JP" altLang="en-US" smtClean="0"/>
              <a:t>‹#›</a:t>
            </a:fld>
            <a:endParaRPr kumimoji="1" lang="ja-JP" altLang="en-US"/>
          </a:p>
        </p:txBody>
      </p:sp>
    </p:spTree>
    <p:extLst>
      <p:ext uri="{BB962C8B-B14F-4D97-AF65-F5344CB8AC3E}">
        <p14:creationId xmlns:p14="http://schemas.microsoft.com/office/powerpoint/2010/main" val="1171424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正方形/長方形 1"/>
          <p:cNvSpPr>
            <a:spLocks noChangeArrowheads="1"/>
          </p:cNvSpPr>
          <p:nvPr/>
        </p:nvSpPr>
        <p:spPr bwMode="auto">
          <a:xfrm>
            <a:off x="1196961" y="1949538"/>
            <a:ext cx="964521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latinLnBrk="1">
              <a:spcBef>
                <a:spcPct val="0"/>
              </a:spcBef>
              <a:buNone/>
            </a:pPr>
            <a:r>
              <a:rPr lang="ja-JP" altLang="en-US" sz="2800" b="1" dirty="0">
                <a:latin typeface="+mn-lt"/>
              </a:rPr>
              <a:t>　 </a:t>
            </a:r>
            <a:r>
              <a:rPr lang="ja-JP" altLang="en-US" b="1" dirty="0">
                <a:latin typeface="Times New Roman" panose="02020603050405020304" pitchFamily="18" charset="0"/>
              </a:rPr>
              <a:t>　</a:t>
            </a:r>
            <a:endParaRPr lang="en-US" altLang="ja-JP" b="1" dirty="0">
              <a:latin typeface="Times New Roman" panose="02020603050405020304" pitchFamily="18" charset="0"/>
            </a:endParaRPr>
          </a:p>
        </p:txBody>
      </p:sp>
      <p:sp>
        <p:nvSpPr>
          <p:cNvPr id="5" name="サブタイトル 3"/>
          <p:cNvSpPr txBox="1">
            <a:spLocks/>
          </p:cNvSpPr>
          <p:nvPr/>
        </p:nvSpPr>
        <p:spPr bwMode="auto">
          <a:xfrm>
            <a:off x="1657903" y="4641453"/>
            <a:ext cx="8723326" cy="1851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buFont typeface="Arial" panose="020B0604020202020204" pitchFamily="34" charset="0"/>
              <a:buNone/>
              <a:defRPr/>
            </a:pPr>
            <a:r>
              <a:rPr lang="en-US" altLang="ja-JP" sz="2000" b="1" dirty="0" err="1">
                <a:latin typeface="+mn-lt"/>
              </a:rPr>
              <a:t>Tateo</a:t>
            </a:r>
            <a:r>
              <a:rPr lang="en-US" altLang="ja-JP" sz="2000" b="1" dirty="0">
                <a:latin typeface="+mn-lt"/>
              </a:rPr>
              <a:t> </a:t>
            </a:r>
            <a:r>
              <a:rPr lang="en-US" altLang="ja-JP" sz="2000" b="1" dirty="0" err="1">
                <a:latin typeface="+mn-lt"/>
              </a:rPr>
              <a:t>Arimoto</a:t>
            </a:r>
            <a:endParaRPr lang="en-US" altLang="ja-JP" sz="2000" b="1" dirty="0">
              <a:latin typeface="+mn-lt"/>
            </a:endParaRPr>
          </a:p>
          <a:p>
            <a:pPr algn="ctr" eaLnBrk="1" hangingPunct="1">
              <a:buFont typeface="Arial" panose="020B0604020202020204" pitchFamily="34" charset="0"/>
              <a:buNone/>
              <a:defRPr/>
            </a:pPr>
            <a:r>
              <a:rPr lang="en-US" altLang="ja-JP" sz="2000" b="1" dirty="0">
                <a:latin typeface="+mn-lt"/>
              </a:rPr>
              <a:t>National Graduate Institute for Policy Studies,</a:t>
            </a:r>
          </a:p>
          <a:p>
            <a:pPr algn="ctr" eaLnBrk="1" hangingPunct="1">
              <a:buFont typeface="Arial" panose="020B0604020202020204" pitchFamily="34" charset="0"/>
              <a:buNone/>
              <a:defRPr/>
            </a:pPr>
            <a:r>
              <a:rPr lang="en-US" altLang="ja-JP" sz="2000" b="1" dirty="0">
                <a:latin typeface="+mn-lt"/>
              </a:rPr>
              <a:t>Japan Science &amp; Technology Agency and </a:t>
            </a:r>
          </a:p>
          <a:p>
            <a:pPr algn="ctr" eaLnBrk="1" hangingPunct="1">
              <a:buFont typeface="Arial" panose="020B0604020202020204" pitchFamily="34" charset="0"/>
              <a:buNone/>
              <a:defRPr/>
            </a:pPr>
            <a:r>
              <a:rPr lang="en-US" altLang="ja-JP" sz="2000" b="1" dirty="0">
                <a:latin typeface="+mn-lt"/>
              </a:rPr>
              <a:t>International Science Council/Fellow </a:t>
            </a:r>
          </a:p>
          <a:p>
            <a:pPr algn="ctr" eaLnBrk="1" hangingPunct="1">
              <a:buFont typeface="Arial" panose="020B0604020202020204" pitchFamily="34" charset="0"/>
              <a:buNone/>
              <a:defRPr/>
            </a:pPr>
            <a:endParaRPr lang="ja-JP" altLang="en-US" sz="2700" b="1" dirty="0">
              <a:solidFill>
                <a:srgbClr val="898989"/>
              </a:solidFill>
            </a:endParaRPr>
          </a:p>
        </p:txBody>
      </p:sp>
      <p:sp>
        <p:nvSpPr>
          <p:cNvPr id="7" name="正方形/長方形 6"/>
          <p:cNvSpPr/>
          <p:nvPr/>
        </p:nvSpPr>
        <p:spPr>
          <a:xfrm>
            <a:off x="307642" y="348510"/>
            <a:ext cx="4459667" cy="85853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600" b="1" dirty="0">
                <a:solidFill>
                  <a:schemeClr val="tx1"/>
                </a:solidFill>
              </a:rPr>
              <a:t>International Workshop on ”Towards the transition of sociotechnical system - The new STI policy of OECD”, March 17 2023</a:t>
            </a:r>
          </a:p>
        </p:txBody>
      </p:sp>
      <p:sp>
        <p:nvSpPr>
          <p:cNvPr id="2" name="正方形/長方形 1"/>
          <p:cNvSpPr/>
          <p:nvPr/>
        </p:nvSpPr>
        <p:spPr>
          <a:xfrm>
            <a:off x="3642810" y="2534313"/>
            <a:ext cx="5284991" cy="523220"/>
          </a:xfrm>
          <a:prstGeom prst="rect">
            <a:avLst/>
          </a:prstGeom>
        </p:spPr>
        <p:txBody>
          <a:bodyPr wrap="square">
            <a:spAutoFit/>
          </a:bodyPr>
          <a:lstStyle/>
          <a:p>
            <a:r>
              <a:rPr kumimoji="0" lang="en-US" altLang="ja-JP" sz="2800" b="1" dirty="0">
                <a:ea typeface="HiraKakuStd-W4"/>
                <a:cs typeface="Calibri" panose="020F0502020204030204" pitchFamily="34" charset="0"/>
              </a:rPr>
              <a:t>Comments and Discussions </a:t>
            </a:r>
          </a:p>
        </p:txBody>
      </p:sp>
      <p:sp>
        <p:nvSpPr>
          <p:cNvPr id="4" name="スライド番号プレースホルダー 3">
            <a:extLst>
              <a:ext uri="{FF2B5EF4-FFF2-40B4-BE49-F238E27FC236}">
                <a16:creationId xmlns:a16="http://schemas.microsoft.com/office/drawing/2014/main" id="{C126A6F8-24C6-1D90-D6A3-36ABB14BA1EF}"/>
              </a:ext>
            </a:extLst>
          </p:cNvPr>
          <p:cNvSpPr>
            <a:spLocks noGrp="1"/>
          </p:cNvSpPr>
          <p:nvPr>
            <p:ph type="sldNum" sz="quarter" idx="12"/>
          </p:nvPr>
        </p:nvSpPr>
        <p:spPr>
          <a:xfrm>
            <a:off x="9338734" y="6492875"/>
            <a:ext cx="2743200" cy="365125"/>
          </a:xfrm>
        </p:spPr>
        <p:txBody>
          <a:bodyPr/>
          <a:lstStyle/>
          <a:p>
            <a:fld id="{F6F8239F-11A1-4070-B5FE-7EC1935DFB24}" type="slidenum">
              <a:rPr kumimoji="1" lang="ja-JP" altLang="en-US" smtClean="0"/>
              <a:t>1</a:t>
            </a:fld>
            <a:endParaRPr kumimoji="1" lang="ja-JP" altLang="en-US" dirty="0"/>
          </a:p>
        </p:txBody>
      </p:sp>
    </p:spTree>
    <p:extLst>
      <p:ext uri="{BB962C8B-B14F-4D97-AF65-F5344CB8AC3E}">
        <p14:creationId xmlns:p14="http://schemas.microsoft.com/office/powerpoint/2010/main" val="1903435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B375B98-BADE-4755-84A0-15099FFD79C6}"/>
              </a:ext>
            </a:extLst>
          </p:cNvPr>
          <p:cNvSpPr/>
          <p:nvPr/>
        </p:nvSpPr>
        <p:spPr>
          <a:xfrm>
            <a:off x="4937946" y="2089150"/>
            <a:ext cx="1739079" cy="1200329"/>
          </a:xfrm>
          <a:prstGeom prst="rect">
            <a:avLst/>
          </a:prstGeom>
          <a:ln>
            <a:solidFill>
              <a:schemeClr val="tx1"/>
            </a:solidFill>
          </a:ln>
        </p:spPr>
        <p:txBody>
          <a:bodyPr wrap="square">
            <a:spAutoFit/>
          </a:bodyPr>
          <a:lstStyle/>
          <a:p>
            <a:pPr algn="ctr">
              <a:defRPr/>
            </a:pPr>
            <a:r>
              <a:rPr lang="en-US" altLang="ja-JP" b="1" dirty="0">
                <a:latin typeface="+mn-ea"/>
                <a:cs typeface="Times New Roman" panose="02020603050405020304" pitchFamily="18" charset="0"/>
              </a:rPr>
              <a:t>Improving the level of science and technology</a:t>
            </a:r>
            <a:endParaRPr lang="ja-JP" altLang="en-US" b="1" dirty="0">
              <a:latin typeface="+mn-ea"/>
            </a:endParaRPr>
          </a:p>
        </p:txBody>
      </p:sp>
      <p:sp>
        <p:nvSpPr>
          <p:cNvPr id="6" name="正方形/長方形 5">
            <a:extLst>
              <a:ext uri="{FF2B5EF4-FFF2-40B4-BE49-F238E27FC236}">
                <a16:creationId xmlns:a16="http://schemas.microsoft.com/office/drawing/2014/main" id="{63DB0BFD-C969-44BF-A17C-2D70674D97AF}"/>
              </a:ext>
            </a:extLst>
          </p:cNvPr>
          <p:cNvSpPr/>
          <p:nvPr/>
        </p:nvSpPr>
        <p:spPr>
          <a:xfrm>
            <a:off x="7261892" y="2042389"/>
            <a:ext cx="3438659" cy="369332"/>
          </a:xfrm>
          <a:prstGeom prst="rect">
            <a:avLst/>
          </a:prstGeom>
          <a:solidFill>
            <a:schemeClr val="accent2">
              <a:lumMod val="20000"/>
              <a:lumOff val="80000"/>
            </a:schemeClr>
          </a:solidFill>
          <a:ln w="3175">
            <a:solidFill>
              <a:schemeClr val="tx1"/>
            </a:solidFill>
          </a:ln>
        </p:spPr>
        <p:txBody>
          <a:bodyPr wrap="square">
            <a:spAutoFit/>
          </a:bodyPr>
          <a:lstStyle/>
          <a:p>
            <a:pPr algn="ctr">
              <a:defRPr/>
            </a:pPr>
            <a:r>
              <a:rPr lang="en-US" altLang="ja-JP" b="1" dirty="0">
                <a:latin typeface="+mn-ea"/>
                <a:cs typeface="Times New Roman" panose="02020603050405020304" pitchFamily="18" charset="0"/>
              </a:rPr>
              <a:t>Creating innovation</a:t>
            </a:r>
            <a:r>
              <a:rPr lang="ja-JP" altLang="en-US" b="1" dirty="0">
                <a:latin typeface="+mn-ea"/>
                <a:cs typeface="Times New Roman" panose="02020603050405020304" pitchFamily="18" charset="0"/>
              </a:rPr>
              <a:t>（</a:t>
            </a:r>
            <a:r>
              <a:rPr lang="en-US" altLang="ja-JP" b="1" u="sng" dirty="0">
                <a:latin typeface="+mn-ea"/>
                <a:cs typeface="Times New Roman" panose="02020603050405020304" pitchFamily="18" charset="0"/>
              </a:rPr>
              <a:t>new</a:t>
            </a:r>
            <a:r>
              <a:rPr lang="ja-JP" altLang="en-US" b="1" dirty="0">
                <a:latin typeface="+mn-ea"/>
                <a:cs typeface="Times New Roman" panose="02020603050405020304" pitchFamily="18" charset="0"/>
              </a:rPr>
              <a:t>）</a:t>
            </a:r>
            <a:endParaRPr lang="ja-JP" altLang="en-US" b="1" dirty="0">
              <a:latin typeface="+mn-ea"/>
            </a:endParaRPr>
          </a:p>
        </p:txBody>
      </p:sp>
      <p:sp>
        <p:nvSpPr>
          <p:cNvPr id="7" name="角丸四角形 6">
            <a:extLst>
              <a:ext uri="{FF2B5EF4-FFF2-40B4-BE49-F238E27FC236}">
                <a16:creationId xmlns:a16="http://schemas.microsoft.com/office/drawing/2014/main" id="{5E0D3F6C-5659-4D6C-B261-F01C341ADA0D}"/>
              </a:ext>
            </a:extLst>
          </p:cNvPr>
          <p:cNvSpPr/>
          <p:nvPr/>
        </p:nvSpPr>
        <p:spPr>
          <a:xfrm>
            <a:off x="1151408" y="2150848"/>
            <a:ext cx="3348841" cy="847725"/>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latin typeface="+mn-ea"/>
                <a:cs typeface="Times New Roman" panose="02020603050405020304" pitchFamily="18" charset="0"/>
              </a:rPr>
              <a:t>Science,</a:t>
            </a:r>
            <a:r>
              <a:rPr lang="ja-JP" altLang="en-US" b="1" dirty="0">
                <a:solidFill>
                  <a:schemeClr val="tx1"/>
                </a:solidFill>
                <a:latin typeface="+mn-ea"/>
                <a:cs typeface="Times New Roman" panose="02020603050405020304" pitchFamily="18" charset="0"/>
              </a:rPr>
              <a:t> </a:t>
            </a:r>
            <a:r>
              <a:rPr lang="en-US" altLang="ja-JP" b="1" dirty="0">
                <a:solidFill>
                  <a:schemeClr val="tx1"/>
                </a:solidFill>
                <a:latin typeface="+mn-ea"/>
                <a:cs typeface="Times New Roman" panose="02020603050405020304" pitchFamily="18" charset="0"/>
              </a:rPr>
              <a:t>Technology</a:t>
            </a:r>
            <a:r>
              <a:rPr lang="ja-JP" altLang="en-US" b="1" dirty="0">
                <a:solidFill>
                  <a:schemeClr val="tx1"/>
                </a:solidFill>
                <a:latin typeface="+mn-ea"/>
                <a:cs typeface="Times New Roman" panose="02020603050405020304" pitchFamily="18" charset="0"/>
              </a:rPr>
              <a:t> </a:t>
            </a:r>
            <a:r>
              <a:rPr lang="en-US" altLang="ja-JP" b="1" dirty="0">
                <a:solidFill>
                  <a:schemeClr val="tx1"/>
                </a:solidFill>
                <a:latin typeface="+mn-ea"/>
                <a:cs typeface="Times New Roman" panose="02020603050405020304" pitchFamily="18" charset="0"/>
              </a:rPr>
              <a:t>and</a:t>
            </a:r>
            <a:r>
              <a:rPr lang="ja-JP" altLang="en-US" b="1" dirty="0">
                <a:solidFill>
                  <a:schemeClr val="tx1"/>
                </a:solidFill>
                <a:latin typeface="+mn-ea"/>
                <a:cs typeface="Times New Roman" panose="02020603050405020304" pitchFamily="18" charset="0"/>
              </a:rPr>
              <a:t> </a:t>
            </a:r>
            <a:r>
              <a:rPr lang="en-US" altLang="ja-JP" b="1" dirty="0">
                <a:solidFill>
                  <a:schemeClr val="tx1"/>
                </a:solidFill>
                <a:latin typeface="+mn-ea"/>
                <a:cs typeface="Times New Roman" panose="02020603050405020304" pitchFamily="18" charset="0"/>
              </a:rPr>
              <a:t>Innovation</a:t>
            </a:r>
            <a:r>
              <a:rPr lang="ja-JP" altLang="en-US" b="1" dirty="0">
                <a:solidFill>
                  <a:schemeClr val="tx1"/>
                </a:solidFill>
                <a:latin typeface="+mn-ea"/>
                <a:cs typeface="Times New Roman" panose="02020603050405020304" pitchFamily="18" charset="0"/>
              </a:rPr>
              <a:t> </a:t>
            </a:r>
            <a:r>
              <a:rPr lang="en-US" altLang="ja-JP" b="1" dirty="0">
                <a:solidFill>
                  <a:schemeClr val="tx1"/>
                </a:solidFill>
                <a:latin typeface="+mn-ea"/>
                <a:cs typeface="Times New Roman" panose="02020603050405020304" pitchFamily="18" charset="0"/>
              </a:rPr>
              <a:t>Basic</a:t>
            </a:r>
            <a:r>
              <a:rPr lang="ja-JP" altLang="en-US" b="1" dirty="0">
                <a:solidFill>
                  <a:schemeClr val="tx1"/>
                </a:solidFill>
                <a:latin typeface="+mn-ea"/>
                <a:cs typeface="Times New Roman" panose="02020603050405020304" pitchFamily="18" charset="0"/>
              </a:rPr>
              <a:t> </a:t>
            </a:r>
            <a:r>
              <a:rPr lang="en-US" altLang="ja-JP" b="1" dirty="0">
                <a:solidFill>
                  <a:schemeClr val="tx1"/>
                </a:solidFill>
                <a:latin typeface="+mn-ea"/>
                <a:cs typeface="Times New Roman" panose="02020603050405020304" pitchFamily="18" charset="0"/>
              </a:rPr>
              <a:t>Law</a:t>
            </a:r>
          </a:p>
          <a:p>
            <a:pPr algn="ctr">
              <a:defRPr/>
            </a:pPr>
            <a:r>
              <a:rPr lang="en-US" altLang="ja-JP" b="1" dirty="0">
                <a:solidFill>
                  <a:schemeClr val="tx1"/>
                </a:solidFill>
                <a:latin typeface="+mn-ea"/>
                <a:cs typeface="Times New Roman" panose="02020603050405020304" pitchFamily="18" charset="0"/>
              </a:rPr>
              <a:t>(2020</a:t>
            </a:r>
            <a:r>
              <a:rPr lang="ja-JP" altLang="en-US" b="1" dirty="0">
                <a:solidFill>
                  <a:schemeClr val="tx1"/>
                </a:solidFill>
                <a:latin typeface="+mn-ea"/>
                <a:cs typeface="Times New Roman" panose="02020603050405020304" pitchFamily="18" charset="0"/>
              </a:rPr>
              <a:t>）</a:t>
            </a:r>
            <a:endParaRPr lang="ja-JP" altLang="en-US" b="1" dirty="0">
              <a:solidFill>
                <a:schemeClr val="tx1"/>
              </a:solidFill>
              <a:latin typeface="+mn-ea"/>
            </a:endParaRPr>
          </a:p>
        </p:txBody>
      </p:sp>
      <p:sp>
        <p:nvSpPr>
          <p:cNvPr id="8" name="角丸四角形 7">
            <a:extLst>
              <a:ext uri="{FF2B5EF4-FFF2-40B4-BE49-F238E27FC236}">
                <a16:creationId xmlns:a16="http://schemas.microsoft.com/office/drawing/2014/main" id="{79771AC9-2CEA-42BE-A19F-DC106536D50B}"/>
              </a:ext>
            </a:extLst>
          </p:cNvPr>
          <p:cNvSpPr/>
          <p:nvPr/>
        </p:nvSpPr>
        <p:spPr>
          <a:xfrm>
            <a:off x="1032769" y="3792570"/>
            <a:ext cx="2681261" cy="704850"/>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latin typeface="+mn-ea"/>
                <a:cs typeface="Times New Roman" panose="02020603050405020304" pitchFamily="18" charset="0"/>
              </a:rPr>
              <a:t>6</a:t>
            </a:r>
            <a:r>
              <a:rPr lang="en-US" altLang="ja-JP" b="1" baseline="30000" dirty="0">
                <a:solidFill>
                  <a:schemeClr val="tx1"/>
                </a:solidFill>
                <a:latin typeface="+mn-ea"/>
                <a:cs typeface="Times New Roman" panose="02020603050405020304" pitchFamily="18" charset="0"/>
              </a:rPr>
              <a:t>th</a:t>
            </a:r>
            <a:r>
              <a:rPr lang="en-US" altLang="ja-JP" b="1" dirty="0">
                <a:solidFill>
                  <a:schemeClr val="tx1"/>
                </a:solidFill>
                <a:latin typeface="+mn-ea"/>
                <a:cs typeface="Times New Roman" panose="02020603050405020304" pitchFamily="18" charset="0"/>
              </a:rPr>
              <a:t> STI Basic Plan</a:t>
            </a:r>
          </a:p>
          <a:p>
            <a:pPr algn="ctr">
              <a:defRPr/>
            </a:pPr>
            <a:r>
              <a:rPr lang="en-US" altLang="ja-JP" b="1" dirty="0">
                <a:solidFill>
                  <a:schemeClr val="tx1"/>
                </a:solidFill>
                <a:latin typeface="+mn-ea"/>
                <a:cs typeface="Times New Roman" panose="02020603050405020304" pitchFamily="18" charset="0"/>
              </a:rPr>
              <a:t>(2021</a:t>
            </a:r>
            <a:r>
              <a:rPr lang="ja-JP" altLang="en-US" b="1" dirty="0">
                <a:solidFill>
                  <a:schemeClr val="tx1"/>
                </a:solidFill>
                <a:latin typeface="+mn-ea"/>
                <a:cs typeface="Times New Roman" panose="02020603050405020304" pitchFamily="18" charset="0"/>
              </a:rPr>
              <a:t>～</a:t>
            </a:r>
            <a:r>
              <a:rPr lang="en-US" altLang="ja-JP" b="1" dirty="0">
                <a:solidFill>
                  <a:schemeClr val="tx1"/>
                </a:solidFill>
                <a:latin typeface="+mn-ea"/>
                <a:cs typeface="Times New Roman" panose="02020603050405020304" pitchFamily="18" charset="0"/>
              </a:rPr>
              <a:t>2025)</a:t>
            </a:r>
            <a:endParaRPr lang="ja-JP" altLang="en-US" b="1" dirty="0">
              <a:solidFill>
                <a:schemeClr val="tx1"/>
              </a:solidFill>
              <a:latin typeface="+mn-ea"/>
            </a:endParaRPr>
          </a:p>
        </p:txBody>
      </p:sp>
      <p:sp>
        <p:nvSpPr>
          <p:cNvPr id="10" name="正方形/長方形 9">
            <a:extLst>
              <a:ext uri="{FF2B5EF4-FFF2-40B4-BE49-F238E27FC236}">
                <a16:creationId xmlns:a16="http://schemas.microsoft.com/office/drawing/2014/main" id="{707E00D0-9CFA-4268-B099-187C213110D9}"/>
              </a:ext>
            </a:extLst>
          </p:cNvPr>
          <p:cNvSpPr/>
          <p:nvPr/>
        </p:nvSpPr>
        <p:spPr>
          <a:xfrm>
            <a:off x="3868015" y="4144964"/>
            <a:ext cx="2158138" cy="1569660"/>
          </a:xfrm>
          <a:prstGeom prst="rect">
            <a:avLst/>
          </a:prstGeom>
          <a:solidFill>
            <a:schemeClr val="accent4">
              <a:lumMod val="20000"/>
              <a:lumOff val="80000"/>
            </a:schemeClr>
          </a:solidFill>
          <a:ln>
            <a:solidFill>
              <a:schemeClr val="tx1"/>
            </a:solidFill>
          </a:ln>
        </p:spPr>
        <p:txBody>
          <a:bodyPr wrap="square">
            <a:spAutoFit/>
          </a:bodyPr>
          <a:lstStyle/>
          <a:p>
            <a:pPr>
              <a:defRPr/>
            </a:pPr>
            <a:r>
              <a:rPr lang="en-US" altLang="ja-JP" sz="1600" b="1" dirty="0">
                <a:latin typeface="+mn-ea"/>
                <a:cs typeface="Times New Roman" panose="02020603050405020304" pitchFamily="18" charset="0"/>
              </a:rPr>
              <a:t>Transformation into a </a:t>
            </a:r>
            <a:r>
              <a:rPr lang="en-US" altLang="ja-JP" sz="1600" b="1" u="sng" dirty="0">
                <a:latin typeface="+mn-ea"/>
                <a:cs typeface="Times New Roman" panose="02020603050405020304" pitchFamily="18" charset="0"/>
              </a:rPr>
              <a:t>sustainable and resilient society </a:t>
            </a:r>
            <a:r>
              <a:rPr lang="en-US" altLang="ja-JP" sz="1600" b="1" dirty="0">
                <a:latin typeface="+mn-ea"/>
                <a:cs typeface="Times New Roman" panose="02020603050405020304" pitchFamily="18" charset="0"/>
              </a:rPr>
              <a:t>that ensures the safety and security of citizens (</a:t>
            </a:r>
            <a:r>
              <a:rPr lang="en-US" altLang="ja-JP" sz="1600" b="1" u="sng" dirty="0">
                <a:latin typeface="+mn-ea"/>
                <a:cs typeface="Times New Roman" panose="02020603050405020304" pitchFamily="18" charset="0"/>
              </a:rPr>
              <a:t>new</a:t>
            </a:r>
            <a:r>
              <a:rPr lang="en-US" altLang="ja-JP" sz="1600" b="1" dirty="0">
                <a:latin typeface="+mn-ea"/>
                <a:cs typeface="Times New Roman" panose="02020603050405020304" pitchFamily="18" charset="0"/>
              </a:rPr>
              <a:t>)</a:t>
            </a:r>
            <a:endParaRPr lang="ja-JP" altLang="en-US" sz="1600" b="1" u="sng" dirty="0">
              <a:latin typeface="+mn-ea"/>
            </a:endParaRPr>
          </a:p>
        </p:txBody>
      </p:sp>
      <p:sp>
        <p:nvSpPr>
          <p:cNvPr id="11" name="正方形/長方形 10">
            <a:extLst>
              <a:ext uri="{FF2B5EF4-FFF2-40B4-BE49-F238E27FC236}">
                <a16:creationId xmlns:a16="http://schemas.microsoft.com/office/drawing/2014/main" id="{1326188B-E92D-4AB2-A521-70A76A4E4A1A}"/>
              </a:ext>
            </a:extLst>
          </p:cNvPr>
          <p:cNvSpPr/>
          <p:nvPr/>
        </p:nvSpPr>
        <p:spPr>
          <a:xfrm>
            <a:off x="6180137" y="4198940"/>
            <a:ext cx="2289159" cy="1569660"/>
          </a:xfrm>
          <a:prstGeom prst="rect">
            <a:avLst/>
          </a:prstGeom>
          <a:ln>
            <a:solidFill>
              <a:schemeClr val="tx1"/>
            </a:solidFill>
          </a:ln>
        </p:spPr>
        <p:txBody>
          <a:bodyPr wrap="square">
            <a:spAutoFit/>
          </a:bodyPr>
          <a:lstStyle/>
          <a:p>
            <a:pPr>
              <a:defRPr/>
            </a:pPr>
            <a:r>
              <a:rPr lang="en-US" altLang="ja-JP" sz="1600" b="1" u="sng" dirty="0">
                <a:latin typeface="+mn-ea"/>
                <a:cs typeface="Times New Roman" panose="02020603050405020304" pitchFamily="18" charset="0"/>
              </a:rPr>
              <a:t>Strengthen research capabilities</a:t>
            </a:r>
            <a:r>
              <a:rPr lang="en-US" altLang="ja-JP" sz="1600" b="1" dirty="0">
                <a:latin typeface="+mn-ea"/>
                <a:cs typeface="Times New Roman" panose="02020603050405020304" pitchFamily="18" charset="0"/>
              </a:rPr>
              <a:t> to explore the frontiers of knowledge and become a source of value creation</a:t>
            </a:r>
            <a:endParaRPr lang="ja-JP" altLang="en-US" sz="1600" b="1" u="sng" dirty="0">
              <a:latin typeface="+mn-ea"/>
            </a:endParaRPr>
          </a:p>
        </p:txBody>
      </p:sp>
      <p:sp>
        <p:nvSpPr>
          <p:cNvPr id="12" name="正方形/長方形 11">
            <a:extLst>
              <a:ext uri="{FF2B5EF4-FFF2-40B4-BE49-F238E27FC236}">
                <a16:creationId xmlns:a16="http://schemas.microsoft.com/office/drawing/2014/main" id="{80B22483-6037-4DE9-B22D-56A5B3E1058B}"/>
              </a:ext>
            </a:extLst>
          </p:cNvPr>
          <p:cNvSpPr/>
          <p:nvPr/>
        </p:nvSpPr>
        <p:spPr>
          <a:xfrm>
            <a:off x="8551075" y="4183081"/>
            <a:ext cx="2377337" cy="1815882"/>
          </a:xfrm>
          <a:prstGeom prst="rect">
            <a:avLst/>
          </a:prstGeom>
          <a:solidFill>
            <a:schemeClr val="accent4">
              <a:lumMod val="20000"/>
              <a:lumOff val="80000"/>
            </a:schemeClr>
          </a:solidFill>
          <a:ln>
            <a:solidFill>
              <a:schemeClr val="tx1"/>
            </a:solidFill>
          </a:ln>
        </p:spPr>
        <p:txBody>
          <a:bodyPr wrap="square">
            <a:spAutoFit/>
          </a:bodyPr>
          <a:lstStyle/>
          <a:p>
            <a:pPr>
              <a:defRPr/>
            </a:pPr>
            <a:r>
              <a:rPr lang="en-US" altLang="ja-JP" sz="1600" b="1" dirty="0">
                <a:latin typeface="+mn-ea"/>
                <a:cs typeface="Times New Roman" panose="02020603050405020304" pitchFamily="18" charset="0"/>
              </a:rPr>
              <a:t>Education and human resource development to realize </a:t>
            </a:r>
            <a:r>
              <a:rPr lang="en-US" altLang="ja-JP" sz="1600" b="1" u="sng" dirty="0">
                <a:latin typeface="+mn-ea"/>
                <a:cs typeface="Times New Roman" panose="02020603050405020304" pitchFamily="18" charset="0"/>
              </a:rPr>
              <a:t>well-being in society and individual diverse happiness (</a:t>
            </a:r>
            <a:r>
              <a:rPr lang="en-US" altLang="ja-JP" sz="1600" b="1" dirty="0">
                <a:latin typeface="+mn-ea"/>
                <a:cs typeface="Times New Roman" panose="02020603050405020304" pitchFamily="18" charset="0"/>
              </a:rPr>
              <a:t>new</a:t>
            </a:r>
            <a:r>
              <a:rPr lang="en-US" altLang="ja-JP" sz="1600" b="1" u="sng" dirty="0">
                <a:latin typeface="+mn-ea"/>
                <a:cs typeface="Times New Roman" panose="02020603050405020304" pitchFamily="18" charset="0"/>
              </a:rPr>
              <a:t>)</a:t>
            </a:r>
            <a:endParaRPr lang="ja-JP" altLang="en-US" sz="1600" b="1" u="sng" dirty="0">
              <a:latin typeface="+mn-ea"/>
            </a:endParaRPr>
          </a:p>
        </p:txBody>
      </p:sp>
      <p:sp>
        <p:nvSpPr>
          <p:cNvPr id="13" name="角丸四角形 12">
            <a:extLst>
              <a:ext uri="{FF2B5EF4-FFF2-40B4-BE49-F238E27FC236}">
                <a16:creationId xmlns:a16="http://schemas.microsoft.com/office/drawing/2014/main" id="{658178D0-80B2-4FEE-A210-9AADE3346A39}"/>
              </a:ext>
            </a:extLst>
          </p:cNvPr>
          <p:cNvSpPr/>
          <p:nvPr/>
        </p:nvSpPr>
        <p:spPr>
          <a:xfrm>
            <a:off x="6040440" y="1533525"/>
            <a:ext cx="1804987" cy="36353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rPr>
              <a:t>Purpose</a:t>
            </a:r>
            <a:endParaRPr lang="ja-JP" altLang="en-US" b="1" dirty="0">
              <a:solidFill>
                <a:schemeClr val="tx1"/>
              </a:solidFill>
            </a:endParaRPr>
          </a:p>
        </p:txBody>
      </p:sp>
      <p:sp>
        <p:nvSpPr>
          <p:cNvPr id="14" name="角丸四角形 13">
            <a:extLst>
              <a:ext uri="{FF2B5EF4-FFF2-40B4-BE49-F238E27FC236}">
                <a16:creationId xmlns:a16="http://schemas.microsoft.com/office/drawing/2014/main" id="{A470A8B6-A58F-4748-A761-3A5622ADA9FB}"/>
              </a:ext>
            </a:extLst>
          </p:cNvPr>
          <p:cNvSpPr/>
          <p:nvPr/>
        </p:nvSpPr>
        <p:spPr>
          <a:xfrm>
            <a:off x="5558114" y="3709544"/>
            <a:ext cx="3041650" cy="3238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chemeClr val="tx1"/>
                </a:solidFill>
              </a:rPr>
              <a:t>Three main objectives</a:t>
            </a:r>
            <a:endParaRPr lang="ja-JP" altLang="en-US" sz="1600" b="1" dirty="0">
              <a:solidFill>
                <a:schemeClr val="tx1"/>
              </a:solidFill>
            </a:endParaRPr>
          </a:p>
        </p:txBody>
      </p:sp>
      <p:sp>
        <p:nvSpPr>
          <p:cNvPr id="17" name="正方形/長方形 16">
            <a:extLst>
              <a:ext uri="{FF2B5EF4-FFF2-40B4-BE49-F238E27FC236}">
                <a16:creationId xmlns:a16="http://schemas.microsoft.com/office/drawing/2014/main" id="{7100ECDB-BFE5-4C4D-96EC-621E8EC9417D}"/>
              </a:ext>
            </a:extLst>
          </p:cNvPr>
          <p:cNvSpPr/>
          <p:nvPr/>
        </p:nvSpPr>
        <p:spPr>
          <a:xfrm>
            <a:off x="7261891" y="2552702"/>
            <a:ext cx="3438659" cy="646331"/>
          </a:xfrm>
          <a:prstGeom prst="rect">
            <a:avLst/>
          </a:prstGeom>
          <a:solidFill>
            <a:schemeClr val="accent2">
              <a:lumMod val="20000"/>
              <a:lumOff val="80000"/>
            </a:schemeClr>
          </a:solidFill>
          <a:ln>
            <a:solidFill>
              <a:schemeClr val="tx1"/>
            </a:solidFill>
          </a:ln>
        </p:spPr>
        <p:txBody>
          <a:bodyPr wrap="square">
            <a:spAutoFit/>
          </a:bodyPr>
          <a:lstStyle/>
          <a:p>
            <a:pPr algn="ctr">
              <a:defRPr/>
            </a:pPr>
            <a:r>
              <a:rPr lang="en-US" altLang="ja-JP" b="1" dirty="0">
                <a:latin typeface="+mn-ea"/>
                <a:cs typeface="Times New Roman" panose="02020603050405020304" pitchFamily="18" charset="0"/>
              </a:rPr>
              <a:t>Promoting humanities and social sciences</a:t>
            </a:r>
            <a:r>
              <a:rPr lang="ja-JP" altLang="en-US" b="1" dirty="0">
                <a:latin typeface="+mn-ea"/>
                <a:cs typeface="Times New Roman" panose="02020603050405020304" pitchFamily="18" charset="0"/>
              </a:rPr>
              <a:t>（</a:t>
            </a:r>
            <a:r>
              <a:rPr lang="en-US" altLang="ja-JP" b="1" u="sng" dirty="0">
                <a:latin typeface="+mn-ea"/>
                <a:cs typeface="Times New Roman" panose="02020603050405020304" pitchFamily="18" charset="0"/>
              </a:rPr>
              <a:t>new</a:t>
            </a:r>
            <a:r>
              <a:rPr lang="ja-JP" altLang="en-US" b="1" dirty="0">
                <a:latin typeface="+mn-ea"/>
                <a:cs typeface="Times New Roman" panose="02020603050405020304" pitchFamily="18" charset="0"/>
              </a:rPr>
              <a:t>）</a:t>
            </a:r>
            <a:endParaRPr lang="ja-JP" altLang="en-US" b="1" dirty="0">
              <a:latin typeface="+mn-ea"/>
            </a:endParaRPr>
          </a:p>
        </p:txBody>
      </p:sp>
      <p:sp>
        <p:nvSpPr>
          <p:cNvPr id="18" name="角丸四角形 17">
            <a:extLst>
              <a:ext uri="{FF2B5EF4-FFF2-40B4-BE49-F238E27FC236}">
                <a16:creationId xmlns:a16="http://schemas.microsoft.com/office/drawing/2014/main" id="{1F7EE6DF-A834-4514-B7FD-1F81333D809A}"/>
              </a:ext>
            </a:extLst>
          </p:cNvPr>
          <p:cNvSpPr/>
          <p:nvPr/>
        </p:nvSpPr>
        <p:spPr>
          <a:xfrm>
            <a:off x="459327" y="169070"/>
            <a:ext cx="3585625" cy="86360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latin typeface="+mn-ea"/>
                <a:cs typeface="Times New Roman" panose="02020603050405020304" pitchFamily="18" charset="0"/>
              </a:rPr>
              <a:t>Science and Technology</a:t>
            </a:r>
            <a:r>
              <a:rPr lang="ja-JP" altLang="en-US" b="1" dirty="0">
                <a:solidFill>
                  <a:schemeClr val="tx1"/>
                </a:solidFill>
                <a:latin typeface="+mn-ea"/>
                <a:cs typeface="Times New Roman" panose="02020603050405020304" pitchFamily="18" charset="0"/>
              </a:rPr>
              <a:t> </a:t>
            </a:r>
            <a:r>
              <a:rPr lang="en-US" altLang="ja-JP" b="1" dirty="0">
                <a:solidFill>
                  <a:schemeClr val="tx1"/>
                </a:solidFill>
                <a:latin typeface="+mn-ea"/>
                <a:cs typeface="Times New Roman" panose="02020603050405020304" pitchFamily="18" charset="0"/>
              </a:rPr>
              <a:t>Basic</a:t>
            </a:r>
            <a:r>
              <a:rPr lang="ja-JP" altLang="en-US" b="1" dirty="0">
                <a:solidFill>
                  <a:schemeClr val="tx1"/>
                </a:solidFill>
                <a:latin typeface="+mn-ea"/>
                <a:cs typeface="Times New Roman" panose="02020603050405020304" pitchFamily="18" charset="0"/>
              </a:rPr>
              <a:t> </a:t>
            </a:r>
            <a:r>
              <a:rPr lang="en-US" altLang="ja-JP" b="1" dirty="0">
                <a:solidFill>
                  <a:schemeClr val="tx1"/>
                </a:solidFill>
                <a:latin typeface="+mn-ea"/>
                <a:cs typeface="Times New Roman" panose="02020603050405020304" pitchFamily="18" charset="0"/>
              </a:rPr>
              <a:t>Law (1995</a:t>
            </a:r>
            <a:r>
              <a:rPr lang="ja-JP" altLang="en-US" b="1" dirty="0">
                <a:solidFill>
                  <a:schemeClr val="tx1"/>
                </a:solidFill>
                <a:latin typeface="+mn-ea"/>
                <a:cs typeface="Times New Roman" panose="02020603050405020304" pitchFamily="18" charset="0"/>
              </a:rPr>
              <a:t>）</a:t>
            </a:r>
            <a:endParaRPr lang="ja-JP" altLang="en-US" b="1" dirty="0">
              <a:solidFill>
                <a:schemeClr val="tx1"/>
              </a:solidFill>
              <a:latin typeface="+mn-ea"/>
            </a:endParaRPr>
          </a:p>
        </p:txBody>
      </p:sp>
      <p:sp>
        <p:nvSpPr>
          <p:cNvPr id="2" name="下矢印 1">
            <a:extLst>
              <a:ext uri="{FF2B5EF4-FFF2-40B4-BE49-F238E27FC236}">
                <a16:creationId xmlns:a16="http://schemas.microsoft.com/office/drawing/2014/main" id="{9F79BBD9-6376-4FD6-9C83-D68113B37551}"/>
              </a:ext>
            </a:extLst>
          </p:cNvPr>
          <p:cNvSpPr/>
          <p:nvPr/>
        </p:nvSpPr>
        <p:spPr>
          <a:xfrm rot="20759259">
            <a:off x="2036269" y="1085621"/>
            <a:ext cx="442185" cy="1026973"/>
          </a:xfrm>
          <a:prstGeom prst="down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加算記号 2">
            <a:extLst>
              <a:ext uri="{FF2B5EF4-FFF2-40B4-BE49-F238E27FC236}">
                <a16:creationId xmlns:a16="http://schemas.microsoft.com/office/drawing/2014/main" id="{7B83FA8C-7FDE-43E4-9027-5BB8E002F163}"/>
              </a:ext>
            </a:extLst>
          </p:cNvPr>
          <p:cNvSpPr/>
          <p:nvPr/>
        </p:nvSpPr>
        <p:spPr>
          <a:xfrm>
            <a:off x="6803210" y="2449513"/>
            <a:ext cx="378640" cy="328613"/>
          </a:xfrm>
          <a:prstGeom prst="mathPlus">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角丸四角形 3">
            <a:extLst>
              <a:ext uri="{FF2B5EF4-FFF2-40B4-BE49-F238E27FC236}">
                <a16:creationId xmlns:a16="http://schemas.microsoft.com/office/drawing/2014/main" id="{BE720233-2DB6-4916-BF0F-6FCDA0360F95}"/>
              </a:ext>
            </a:extLst>
          </p:cNvPr>
          <p:cNvSpPr/>
          <p:nvPr/>
        </p:nvSpPr>
        <p:spPr>
          <a:xfrm>
            <a:off x="4600511" y="330201"/>
            <a:ext cx="6931581" cy="36671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t>Japan’s STI Basic Law System, 1995 to 2020 and beyond</a:t>
            </a:r>
            <a:endParaRPr lang="ja-JP" altLang="en-US" b="1" dirty="0"/>
          </a:p>
        </p:txBody>
      </p:sp>
      <p:sp>
        <p:nvSpPr>
          <p:cNvPr id="9" name="正方形/長方形 8">
            <a:extLst>
              <a:ext uri="{FF2B5EF4-FFF2-40B4-BE49-F238E27FC236}">
                <a16:creationId xmlns:a16="http://schemas.microsoft.com/office/drawing/2014/main" id="{4CEEE4FA-07C7-40CE-B2E9-C69A25F57346}"/>
              </a:ext>
            </a:extLst>
          </p:cNvPr>
          <p:cNvSpPr/>
          <p:nvPr/>
        </p:nvSpPr>
        <p:spPr>
          <a:xfrm>
            <a:off x="932155" y="1352552"/>
            <a:ext cx="10227076" cy="205581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正方形/長方形 18">
            <a:extLst>
              <a:ext uri="{FF2B5EF4-FFF2-40B4-BE49-F238E27FC236}">
                <a16:creationId xmlns:a16="http://schemas.microsoft.com/office/drawing/2014/main" id="{DEA7F07D-ED1B-4819-91E2-18922A39CA5B}"/>
              </a:ext>
            </a:extLst>
          </p:cNvPr>
          <p:cNvSpPr/>
          <p:nvPr/>
        </p:nvSpPr>
        <p:spPr>
          <a:xfrm>
            <a:off x="932155" y="3579813"/>
            <a:ext cx="10227076" cy="251301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下矢印 14">
            <a:extLst>
              <a:ext uri="{FF2B5EF4-FFF2-40B4-BE49-F238E27FC236}">
                <a16:creationId xmlns:a16="http://schemas.microsoft.com/office/drawing/2014/main" id="{1CB4ECE1-C058-4DE0-AD17-6D4534FF9986}"/>
              </a:ext>
            </a:extLst>
          </p:cNvPr>
          <p:cNvSpPr/>
          <p:nvPr/>
        </p:nvSpPr>
        <p:spPr>
          <a:xfrm>
            <a:off x="2234711" y="3236117"/>
            <a:ext cx="614362" cy="427037"/>
          </a:xfrm>
          <a:prstGeom prst="downArrow">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13"/>
          </a:p>
        </p:txBody>
      </p:sp>
      <p:sp>
        <p:nvSpPr>
          <p:cNvPr id="21" name="下矢印 15">
            <a:extLst>
              <a:ext uri="{FF2B5EF4-FFF2-40B4-BE49-F238E27FC236}">
                <a16:creationId xmlns:a16="http://schemas.microsoft.com/office/drawing/2014/main" id="{CE109953-2755-4FDA-AF9C-36990FA6FF0D}"/>
              </a:ext>
            </a:extLst>
          </p:cNvPr>
          <p:cNvSpPr/>
          <p:nvPr/>
        </p:nvSpPr>
        <p:spPr>
          <a:xfrm>
            <a:off x="6527001" y="3269361"/>
            <a:ext cx="990953" cy="328613"/>
          </a:xfrm>
          <a:prstGeom prst="downArrow">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13"/>
          </a:p>
        </p:txBody>
      </p:sp>
    </p:spTree>
    <p:extLst>
      <p:ext uri="{BB962C8B-B14F-4D97-AF65-F5344CB8AC3E}">
        <p14:creationId xmlns:p14="http://schemas.microsoft.com/office/powerpoint/2010/main" val="404815970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5">
            <a:extLst>
              <a:ext uri="{FF2B5EF4-FFF2-40B4-BE49-F238E27FC236}">
                <a16:creationId xmlns:a16="http://schemas.microsoft.com/office/drawing/2014/main" id="{B35A10F1-2103-4040-A019-BDB45ADFB25F}"/>
              </a:ext>
            </a:extLst>
          </p:cNvPr>
          <p:cNvSpPr txBox="1">
            <a:spLocks noGrp="1"/>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0613FE3D-B7DF-4258-9526-D07A6A313DF5}" type="slidenum">
              <a:rPr lang="en-US" altLang="ja-JP" sz="1200">
                <a:solidFill>
                  <a:srgbClr val="898989"/>
                </a:solidFill>
              </a:rPr>
              <a:pPr algn="r" eaLnBrk="1" hangingPunct="1">
                <a:spcBef>
                  <a:spcPct val="0"/>
                </a:spcBef>
                <a:buFontTx/>
                <a:buNone/>
              </a:pPr>
              <a:t>3</a:t>
            </a:fld>
            <a:endParaRPr lang="en-US" altLang="ja-JP" sz="1200">
              <a:solidFill>
                <a:srgbClr val="898989"/>
              </a:solidFill>
            </a:endParaRPr>
          </a:p>
        </p:txBody>
      </p:sp>
      <p:sp>
        <p:nvSpPr>
          <p:cNvPr id="32771" name="AutoShape 2">
            <a:extLst>
              <a:ext uri="{FF2B5EF4-FFF2-40B4-BE49-F238E27FC236}">
                <a16:creationId xmlns:a16="http://schemas.microsoft.com/office/drawing/2014/main" id="{A78D2BB4-A0EA-456F-9A71-D01B4F3FED9C}"/>
              </a:ext>
            </a:extLst>
          </p:cNvPr>
          <p:cNvSpPr>
            <a:spLocks noChangeArrowheads="1"/>
          </p:cNvSpPr>
          <p:nvPr/>
        </p:nvSpPr>
        <p:spPr bwMode="auto">
          <a:xfrm>
            <a:off x="5087938" y="404813"/>
            <a:ext cx="2087562" cy="1784350"/>
          </a:xfrm>
          <a:prstGeom prst="triangle">
            <a:avLst>
              <a:gd name="adj" fmla="val 46375"/>
            </a:avLst>
          </a:prstGeom>
          <a:solidFill>
            <a:srgbClr val="FFFF66"/>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rgbClr val="FFFF66"/>
              </a:solidFill>
            </a:endParaRPr>
          </a:p>
        </p:txBody>
      </p:sp>
      <p:sp>
        <p:nvSpPr>
          <p:cNvPr id="32772" name="AutoShape 3">
            <a:extLst>
              <a:ext uri="{FF2B5EF4-FFF2-40B4-BE49-F238E27FC236}">
                <a16:creationId xmlns:a16="http://schemas.microsoft.com/office/drawing/2014/main" id="{762F7418-264E-4C91-893C-49F5370C45C4}"/>
              </a:ext>
            </a:extLst>
          </p:cNvPr>
          <p:cNvSpPr>
            <a:spLocks noChangeArrowheads="1"/>
          </p:cNvSpPr>
          <p:nvPr/>
        </p:nvSpPr>
        <p:spPr bwMode="auto">
          <a:xfrm rot="10800000">
            <a:off x="4008438" y="2205039"/>
            <a:ext cx="4248150" cy="13731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32773" name="AutoShape 4">
            <a:extLst>
              <a:ext uri="{FF2B5EF4-FFF2-40B4-BE49-F238E27FC236}">
                <a16:creationId xmlns:a16="http://schemas.microsoft.com/office/drawing/2014/main" id="{B764252F-8C2A-4526-9E7F-63B5E64108CE}"/>
              </a:ext>
            </a:extLst>
          </p:cNvPr>
          <p:cNvSpPr>
            <a:spLocks noChangeArrowheads="1"/>
          </p:cNvSpPr>
          <p:nvPr/>
        </p:nvSpPr>
        <p:spPr bwMode="auto">
          <a:xfrm rot="10800000">
            <a:off x="1992314" y="3571875"/>
            <a:ext cx="8351837" cy="13525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CCC"/>
          </a:solidFill>
          <a:ln w="9525">
            <a:solidFill>
              <a:schemeClr val="tx1"/>
            </a:solidFill>
            <a:miter lim="800000"/>
            <a:headEnd/>
            <a:tailEnd/>
          </a:ln>
        </p:spPr>
        <p:txBody>
          <a:bodyPr wrap="none" anchor="ctr"/>
          <a:lstStyle/>
          <a:p>
            <a:endParaRPr lang="ja-JP" altLang="en-US"/>
          </a:p>
        </p:txBody>
      </p:sp>
      <p:sp>
        <p:nvSpPr>
          <p:cNvPr id="32774" name="AutoShape 5">
            <a:extLst>
              <a:ext uri="{FF2B5EF4-FFF2-40B4-BE49-F238E27FC236}">
                <a16:creationId xmlns:a16="http://schemas.microsoft.com/office/drawing/2014/main" id="{CEA2277B-042A-4C6D-ACF4-3C1F93E04887}"/>
              </a:ext>
            </a:extLst>
          </p:cNvPr>
          <p:cNvSpPr>
            <a:spLocks noChangeArrowheads="1"/>
          </p:cNvSpPr>
          <p:nvPr/>
        </p:nvSpPr>
        <p:spPr bwMode="auto">
          <a:xfrm>
            <a:off x="5103813" y="975753"/>
            <a:ext cx="2071687" cy="625476"/>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000" b="1" u="sng"/>
              <a:t>Policy Making </a:t>
            </a:r>
          </a:p>
        </p:txBody>
      </p:sp>
      <p:sp>
        <p:nvSpPr>
          <p:cNvPr id="32775" name="AutoShape 6">
            <a:extLst>
              <a:ext uri="{FF2B5EF4-FFF2-40B4-BE49-F238E27FC236}">
                <a16:creationId xmlns:a16="http://schemas.microsoft.com/office/drawing/2014/main" id="{19A73ACF-7860-4D97-AD56-5EC7E1C631DC}"/>
              </a:ext>
            </a:extLst>
          </p:cNvPr>
          <p:cNvSpPr>
            <a:spLocks noChangeArrowheads="1"/>
          </p:cNvSpPr>
          <p:nvPr/>
        </p:nvSpPr>
        <p:spPr bwMode="auto">
          <a:xfrm>
            <a:off x="4943476" y="2571751"/>
            <a:ext cx="2447925" cy="785813"/>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a:t>　</a:t>
            </a:r>
          </a:p>
          <a:p>
            <a:pPr algn="ctr" eaLnBrk="1" hangingPunct="1">
              <a:spcBef>
                <a:spcPct val="0"/>
              </a:spcBef>
              <a:buFontTx/>
              <a:buNone/>
            </a:pPr>
            <a:endParaRPr lang="en-US" altLang="ja-JP" sz="2000" b="1" u="sng"/>
          </a:p>
          <a:p>
            <a:pPr algn="ctr" eaLnBrk="1" hangingPunct="1">
              <a:spcBef>
                <a:spcPct val="0"/>
              </a:spcBef>
              <a:buFontTx/>
              <a:buNone/>
            </a:pPr>
            <a:endParaRPr lang="en-US" altLang="ja-JP" sz="2000" b="1" u="sng"/>
          </a:p>
          <a:p>
            <a:pPr algn="ctr" eaLnBrk="1" hangingPunct="1">
              <a:spcBef>
                <a:spcPct val="0"/>
              </a:spcBef>
              <a:buFontTx/>
              <a:buNone/>
            </a:pPr>
            <a:r>
              <a:rPr lang="en-US" altLang="ja-JP" sz="2000" b="1" u="sng"/>
              <a:t>Ministries</a:t>
            </a:r>
          </a:p>
          <a:p>
            <a:pPr algn="ctr" eaLnBrk="1" hangingPunct="1">
              <a:spcBef>
                <a:spcPct val="0"/>
              </a:spcBef>
              <a:buFontTx/>
              <a:buNone/>
            </a:pPr>
            <a:r>
              <a:rPr lang="en-US" altLang="ja-JP" sz="2000" b="1" u="sng"/>
              <a:t>Funding Agencies</a:t>
            </a:r>
          </a:p>
          <a:p>
            <a:pPr algn="ctr" eaLnBrk="1" hangingPunct="1">
              <a:spcBef>
                <a:spcPct val="0"/>
              </a:spcBef>
              <a:buFontTx/>
              <a:buNone/>
            </a:pPr>
            <a:endParaRPr lang="ja-JP" altLang="en-US" sz="2000" b="1" u="sng"/>
          </a:p>
          <a:p>
            <a:pPr algn="ctr" eaLnBrk="1" hangingPunct="1">
              <a:spcBef>
                <a:spcPct val="0"/>
              </a:spcBef>
              <a:buFontTx/>
              <a:buNone/>
            </a:pPr>
            <a:endParaRPr lang="ja-JP" altLang="en-US" sz="1800" b="1" u="sng"/>
          </a:p>
          <a:p>
            <a:pPr algn="ctr" eaLnBrk="1" hangingPunct="1">
              <a:spcBef>
                <a:spcPct val="0"/>
              </a:spcBef>
              <a:buFontTx/>
              <a:buNone/>
            </a:pPr>
            <a:endParaRPr lang="en-US" altLang="ja-JP" sz="1800" b="1"/>
          </a:p>
        </p:txBody>
      </p:sp>
      <p:sp>
        <p:nvSpPr>
          <p:cNvPr id="32776" name="AutoShape 7">
            <a:extLst>
              <a:ext uri="{FF2B5EF4-FFF2-40B4-BE49-F238E27FC236}">
                <a16:creationId xmlns:a16="http://schemas.microsoft.com/office/drawing/2014/main" id="{855DEF03-EAC2-45F1-9F90-8A5D17AF804C}"/>
              </a:ext>
            </a:extLst>
          </p:cNvPr>
          <p:cNvSpPr>
            <a:spLocks noChangeArrowheads="1"/>
          </p:cNvSpPr>
          <p:nvPr/>
        </p:nvSpPr>
        <p:spPr bwMode="auto">
          <a:xfrm>
            <a:off x="4005264" y="3786189"/>
            <a:ext cx="4384134" cy="928687"/>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b="1" dirty="0"/>
              <a:t>　　</a:t>
            </a:r>
            <a:endParaRPr lang="en-US" altLang="ja-JP" sz="1800" b="1" dirty="0"/>
          </a:p>
          <a:p>
            <a:pPr algn="ctr" eaLnBrk="1" hangingPunct="1">
              <a:spcBef>
                <a:spcPct val="0"/>
              </a:spcBef>
              <a:buFontTx/>
              <a:buNone/>
            </a:pPr>
            <a:r>
              <a:rPr lang="ja-JP" altLang="en-US" sz="1800" b="1" dirty="0"/>
              <a:t>　</a:t>
            </a:r>
            <a:r>
              <a:rPr lang="ja-JP" altLang="en-US" sz="2000" b="1" dirty="0"/>
              <a:t> </a:t>
            </a:r>
            <a:r>
              <a:rPr lang="en-US" altLang="ja-JP" sz="2000" b="1" u="sng" dirty="0"/>
              <a:t>Implementing  Organizations</a:t>
            </a:r>
          </a:p>
          <a:p>
            <a:pPr algn="ctr" eaLnBrk="1" hangingPunct="1">
              <a:spcBef>
                <a:spcPct val="0"/>
              </a:spcBef>
              <a:buFontTx/>
              <a:buNone/>
            </a:pPr>
            <a:r>
              <a:rPr lang="en-US" altLang="ja-JP" sz="1800" b="1" dirty="0"/>
              <a:t>universities, industries, national labs etc.</a:t>
            </a:r>
          </a:p>
          <a:p>
            <a:pPr algn="ctr" eaLnBrk="1" hangingPunct="1">
              <a:spcBef>
                <a:spcPct val="0"/>
              </a:spcBef>
              <a:buFontTx/>
              <a:buNone/>
            </a:pPr>
            <a:r>
              <a:rPr lang="ja-JP" altLang="en-US" sz="1800" b="1" dirty="0"/>
              <a:t>　　</a:t>
            </a:r>
            <a:endParaRPr lang="en-US" altLang="ja-JP" sz="1800" b="1" dirty="0"/>
          </a:p>
        </p:txBody>
      </p:sp>
      <p:sp>
        <p:nvSpPr>
          <p:cNvPr id="32777" name="Rectangle 8">
            <a:extLst>
              <a:ext uri="{FF2B5EF4-FFF2-40B4-BE49-F238E27FC236}">
                <a16:creationId xmlns:a16="http://schemas.microsoft.com/office/drawing/2014/main" id="{A3A6F90A-BF95-4F6B-B530-19342D1B7099}"/>
              </a:ext>
            </a:extLst>
          </p:cNvPr>
          <p:cNvSpPr>
            <a:spLocks noChangeArrowheads="1"/>
          </p:cNvSpPr>
          <p:nvPr/>
        </p:nvSpPr>
        <p:spPr bwMode="auto">
          <a:xfrm>
            <a:off x="8077200" y="65860"/>
            <a:ext cx="3170808" cy="1277937"/>
          </a:xfrm>
          <a:prstGeom prst="rect">
            <a:avLst/>
          </a:prstGeom>
          <a:solidFill>
            <a:srgbClr val="CCFFCC"/>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400" b="1"/>
              <a:t>Multi-layered </a:t>
            </a:r>
          </a:p>
          <a:p>
            <a:pPr algn="ctr" eaLnBrk="1" hangingPunct="1">
              <a:spcBef>
                <a:spcPct val="0"/>
              </a:spcBef>
              <a:buFontTx/>
              <a:buNone/>
            </a:pPr>
            <a:r>
              <a:rPr lang="en-US" altLang="ja-JP" sz="2400" b="1"/>
              <a:t>Governance System</a:t>
            </a:r>
          </a:p>
          <a:p>
            <a:pPr algn="ctr" eaLnBrk="1" hangingPunct="1">
              <a:spcBef>
                <a:spcPct val="0"/>
              </a:spcBef>
              <a:buFontTx/>
              <a:buNone/>
            </a:pPr>
            <a:r>
              <a:rPr lang="en-US" altLang="ja-JP" sz="2400" b="1"/>
              <a:t>of STI policy</a:t>
            </a:r>
            <a:endParaRPr lang="ja-JP" altLang="en-US" sz="2400" b="1"/>
          </a:p>
        </p:txBody>
      </p:sp>
      <p:sp>
        <p:nvSpPr>
          <p:cNvPr id="13" name="円/楕円 12">
            <a:extLst>
              <a:ext uri="{FF2B5EF4-FFF2-40B4-BE49-F238E27FC236}">
                <a16:creationId xmlns:a16="http://schemas.microsoft.com/office/drawing/2014/main" id="{C47A46B4-0EDB-4467-B981-BD85FE8CEC48}"/>
              </a:ext>
            </a:extLst>
          </p:cNvPr>
          <p:cNvSpPr/>
          <p:nvPr/>
        </p:nvSpPr>
        <p:spPr>
          <a:xfrm>
            <a:off x="8664254" y="3822701"/>
            <a:ext cx="2700291" cy="603250"/>
          </a:xfrm>
          <a:prstGeom prst="ellipse">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Academies</a:t>
            </a:r>
            <a:endParaRPr lang="ja-JP" altLang="en-US" sz="2000" b="1" dirty="0">
              <a:solidFill>
                <a:schemeClr val="tx1"/>
              </a:solidFill>
            </a:endParaRPr>
          </a:p>
        </p:txBody>
      </p:sp>
      <p:sp>
        <p:nvSpPr>
          <p:cNvPr id="32779" name="Rectangle 16">
            <a:extLst>
              <a:ext uri="{FF2B5EF4-FFF2-40B4-BE49-F238E27FC236}">
                <a16:creationId xmlns:a16="http://schemas.microsoft.com/office/drawing/2014/main" id="{D6E6C106-78C5-4765-9CB5-A21CEF369C1B}"/>
              </a:ext>
            </a:extLst>
          </p:cNvPr>
          <p:cNvSpPr>
            <a:spLocks noChangeArrowheads="1"/>
          </p:cNvSpPr>
          <p:nvPr/>
        </p:nvSpPr>
        <p:spPr bwMode="auto">
          <a:xfrm>
            <a:off x="1703389" y="4929188"/>
            <a:ext cx="8785225" cy="804862"/>
          </a:xfrm>
          <a:prstGeom prst="rect">
            <a:avLst/>
          </a:prstGeom>
          <a:solidFill>
            <a:srgbClr val="CCFF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2780" name="AutoShape 5">
            <a:extLst>
              <a:ext uri="{FF2B5EF4-FFF2-40B4-BE49-F238E27FC236}">
                <a16:creationId xmlns:a16="http://schemas.microsoft.com/office/drawing/2014/main" id="{51F6FB35-A86F-4C72-8C39-E0CF55531B23}"/>
              </a:ext>
            </a:extLst>
          </p:cNvPr>
          <p:cNvSpPr>
            <a:spLocks noChangeArrowheads="1"/>
          </p:cNvSpPr>
          <p:nvPr/>
        </p:nvSpPr>
        <p:spPr bwMode="auto">
          <a:xfrm>
            <a:off x="3217863" y="5116514"/>
            <a:ext cx="6000750" cy="428625"/>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200" b="1" u="sng" dirty="0"/>
              <a:t>scientists, engineers, managers etc.</a:t>
            </a:r>
          </a:p>
        </p:txBody>
      </p:sp>
      <p:sp>
        <p:nvSpPr>
          <p:cNvPr id="3" name="下矢印 2">
            <a:extLst>
              <a:ext uri="{FF2B5EF4-FFF2-40B4-BE49-F238E27FC236}">
                <a16:creationId xmlns:a16="http://schemas.microsoft.com/office/drawing/2014/main" id="{F54B373C-52F3-40FB-A5BD-FCEFF4A6D76C}"/>
              </a:ext>
            </a:extLst>
          </p:cNvPr>
          <p:cNvSpPr/>
          <p:nvPr/>
        </p:nvSpPr>
        <p:spPr>
          <a:xfrm>
            <a:off x="1896329" y="1669274"/>
            <a:ext cx="456253" cy="625475"/>
          </a:xfrm>
          <a:prstGeom prst="downArrow">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p>
        </p:txBody>
      </p:sp>
      <p:sp>
        <p:nvSpPr>
          <p:cNvPr id="4" name="円/楕円 3">
            <a:extLst>
              <a:ext uri="{FF2B5EF4-FFF2-40B4-BE49-F238E27FC236}">
                <a16:creationId xmlns:a16="http://schemas.microsoft.com/office/drawing/2014/main" id="{6BBCD69A-3D97-4677-B70B-8AA1EDAE97A7}"/>
              </a:ext>
            </a:extLst>
          </p:cNvPr>
          <p:cNvSpPr/>
          <p:nvPr/>
        </p:nvSpPr>
        <p:spPr>
          <a:xfrm>
            <a:off x="280475" y="272600"/>
            <a:ext cx="4002829" cy="1243012"/>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u="sng" dirty="0">
                <a:solidFill>
                  <a:schemeClr val="tx1"/>
                </a:solidFill>
              </a:rPr>
              <a:t>Top down </a:t>
            </a:r>
          </a:p>
          <a:p>
            <a:pPr algn="ctr">
              <a:defRPr/>
            </a:pPr>
            <a:r>
              <a:rPr lang="en-US" altLang="ja-JP" b="1" dirty="0">
                <a:solidFill>
                  <a:schemeClr val="tx1"/>
                </a:solidFill>
              </a:rPr>
              <a:t>Political will, Social demands, Issue-driven, </a:t>
            </a:r>
            <a:endParaRPr lang="ja-JP" altLang="en-US" b="1" dirty="0">
              <a:solidFill>
                <a:schemeClr val="tx1"/>
              </a:solidFill>
            </a:endParaRPr>
          </a:p>
        </p:txBody>
      </p:sp>
      <p:sp>
        <p:nvSpPr>
          <p:cNvPr id="5" name="上矢印 4">
            <a:extLst>
              <a:ext uri="{FF2B5EF4-FFF2-40B4-BE49-F238E27FC236}">
                <a16:creationId xmlns:a16="http://schemas.microsoft.com/office/drawing/2014/main" id="{280C318D-3EA4-4550-86E9-EF289247CFA0}"/>
              </a:ext>
            </a:extLst>
          </p:cNvPr>
          <p:cNvSpPr/>
          <p:nvPr/>
        </p:nvSpPr>
        <p:spPr>
          <a:xfrm>
            <a:off x="1776412" y="3515358"/>
            <a:ext cx="409575" cy="573087"/>
          </a:xfrm>
          <a:prstGeom prst="upArrow">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円/楕円 18">
            <a:extLst>
              <a:ext uri="{FF2B5EF4-FFF2-40B4-BE49-F238E27FC236}">
                <a16:creationId xmlns:a16="http://schemas.microsoft.com/office/drawing/2014/main" id="{396A58E8-8C84-4492-ABFF-FD24ABCAB76E}"/>
              </a:ext>
            </a:extLst>
          </p:cNvPr>
          <p:cNvSpPr/>
          <p:nvPr/>
        </p:nvSpPr>
        <p:spPr>
          <a:xfrm>
            <a:off x="280475" y="4188673"/>
            <a:ext cx="3617130" cy="938212"/>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b="1" dirty="0">
              <a:solidFill>
                <a:schemeClr val="tx1"/>
              </a:solidFill>
            </a:endParaRPr>
          </a:p>
          <a:p>
            <a:pPr algn="ctr">
              <a:defRPr/>
            </a:pPr>
            <a:r>
              <a:rPr lang="en-US" altLang="ja-JP" b="1" u="sng" dirty="0">
                <a:solidFill>
                  <a:schemeClr val="tx1"/>
                </a:solidFill>
              </a:rPr>
              <a:t>Bottom up</a:t>
            </a:r>
          </a:p>
          <a:p>
            <a:pPr algn="ctr">
              <a:defRPr/>
            </a:pPr>
            <a:r>
              <a:rPr lang="en-US" altLang="ja-JP" b="1" dirty="0">
                <a:solidFill>
                  <a:schemeClr val="tx1"/>
                </a:solidFill>
              </a:rPr>
              <a:t>motivation, incentive,</a:t>
            </a:r>
          </a:p>
          <a:p>
            <a:pPr algn="ctr">
              <a:defRPr/>
            </a:pPr>
            <a:endParaRPr lang="ja-JP" altLang="en-US" b="1" dirty="0">
              <a:solidFill>
                <a:schemeClr val="tx1"/>
              </a:solidFill>
            </a:endParaRPr>
          </a:p>
        </p:txBody>
      </p:sp>
      <p:sp>
        <p:nvSpPr>
          <p:cNvPr id="22" name="角丸四角形 21">
            <a:extLst>
              <a:ext uri="{FF2B5EF4-FFF2-40B4-BE49-F238E27FC236}">
                <a16:creationId xmlns:a16="http://schemas.microsoft.com/office/drawing/2014/main" id="{B5DE205A-5B06-4DEF-AAE5-CC1C1BB5EF9E}"/>
              </a:ext>
            </a:extLst>
          </p:cNvPr>
          <p:cNvSpPr/>
          <p:nvPr/>
        </p:nvSpPr>
        <p:spPr>
          <a:xfrm>
            <a:off x="1162975" y="6012314"/>
            <a:ext cx="9934111" cy="5730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600" dirty="0">
              <a:solidFill>
                <a:prstClr val="white"/>
              </a:solidFill>
            </a:endParaRPr>
          </a:p>
          <a:p>
            <a:pPr algn="ctr">
              <a:defRPr/>
            </a:pPr>
            <a:r>
              <a:rPr lang="en-US" altLang="ja-JP" sz="2600" b="1" dirty="0">
                <a:solidFill>
                  <a:prstClr val="white"/>
                </a:solidFill>
              </a:rPr>
              <a:t>Redesigning STI system to address the changing world </a:t>
            </a:r>
          </a:p>
          <a:p>
            <a:pPr algn="ctr">
              <a:defRPr/>
            </a:pPr>
            <a:endParaRPr lang="ja-JP" altLang="en-US" sz="2600" dirty="0">
              <a:solidFill>
                <a:prstClr val="white"/>
              </a:solidFill>
            </a:endParaRPr>
          </a:p>
        </p:txBody>
      </p:sp>
      <p:sp>
        <p:nvSpPr>
          <p:cNvPr id="25" name="円/楕円 24">
            <a:extLst>
              <a:ext uri="{FF2B5EF4-FFF2-40B4-BE49-F238E27FC236}">
                <a16:creationId xmlns:a16="http://schemas.microsoft.com/office/drawing/2014/main" id="{F965C160-E25D-4B1B-A4A0-B1D6EB8FD205}"/>
              </a:ext>
            </a:extLst>
          </p:cNvPr>
          <p:cNvSpPr/>
          <p:nvPr/>
        </p:nvSpPr>
        <p:spPr>
          <a:xfrm>
            <a:off x="412286" y="2423157"/>
            <a:ext cx="3485319" cy="998538"/>
          </a:xfrm>
          <a:prstGeom prst="ellipse">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rPr>
              <a:t>　</a:t>
            </a:r>
            <a:r>
              <a:rPr lang="en-US" altLang="ja-JP" b="1" u="sng" dirty="0">
                <a:solidFill>
                  <a:schemeClr val="tx1"/>
                </a:solidFill>
              </a:rPr>
              <a:t> Share visions &amp; Trust, Concerted</a:t>
            </a:r>
          </a:p>
          <a:p>
            <a:pPr algn="ctr">
              <a:defRPr/>
            </a:pPr>
            <a:r>
              <a:rPr lang="en-US" altLang="ja-JP" b="1" u="sng" dirty="0">
                <a:solidFill>
                  <a:schemeClr val="tx1"/>
                </a:solidFill>
              </a:rPr>
              <a:t>actions</a:t>
            </a:r>
            <a:endParaRPr lang="ja-JP" altLang="en-US" b="1" u="sng" dirty="0">
              <a:solidFill>
                <a:schemeClr val="tx1"/>
              </a:solidFill>
            </a:endParaRPr>
          </a:p>
        </p:txBody>
      </p:sp>
      <p:sp>
        <p:nvSpPr>
          <p:cNvPr id="26" name="AutoShape 5">
            <a:extLst>
              <a:ext uri="{FF2B5EF4-FFF2-40B4-BE49-F238E27FC236}">
                <a16:creationId xmlns:a16="http://schemas.microsoft.com/office/drawing/2014/main" id="{D42E5130-38A4-4666-A60B-C97320B29B82}"/>
              </a:ext>
            </a:extLst>
          </p:cNvPr>
          <p:cNvSpPr>
            <a:spLocks noChangeArrowheads="1"/>
          </p:cNvSpPr>
          <p:nvPr/>
        </p:nvSpPr>
        <p:spPr bwMode="auto">
          <a:xfrm>
            <a:off x="7108825" y="1757364"/>
            <a:ext cx="2006600" cy="669925"/>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800" b="1" u="sng">
              <a:ea typeface="メイリオ" panose="020B0604030504040204" pitchFamily="50" charset="-128"/>
            </a:endParaRPr>
          </a:p>
          <a:p>
            <a:pPr algn="ctr" eaLnBrk="1" hangingPunct="1">
              <a:spcBef>
                <a:spcPct val="0"/>
              </a:spcBef>
              <a:buFontTx/>
              <a:buNone/>
            </a:pPr>
            <a:r>
              <a:rPr lang="en-US" altLang="ja-JP" sz="1800" b="1" u="sng">
                <a:ea typeface="メイリオ" panose="020B0604030504040204" pitchFamily="50" charset="-128"/>
              </a:rPr>
              <a:t>Science Advice,</a:t>
            </a:r>
          </a:p>
          <a:p>
            <a:pPr algn="ctr" eaLnBrk="1" hangingPunct="1">
              <a:spcBef>
                <a:spcPct val="0"/>
              </a:spcBef>
              <a:buFontTx/>
              <a:buNone/>
            </a:pPr>
            <a:r>
              <a:rPr lang="en-US" altLang="ja-JP" sz="1800" b="1" u="sng">
                <a:ea typeface="メイリオ" panose="020B0604030504040204" pitchFamily="50" charset="-128"/>
              </a:rPr>
              <a:t>Think tank</a:t>
            </a:r>
          </a:p>
          <a:p>
            <a:pPr algn="ctr" eaLnBrk="1" hangingPunct="1">
              <a:spcBef>
                <a:spcPct val="0"/>
              </a:spcBef>
              <a:buFontTx/>
              <a:buNone/>
            </a:pPr>
            <a:endParaRPr lang="en-US" altLang="ja-JP" sz="1800" b="1" u="sng">
              <a:ea typeface="メイリオ" panose="020B0604030504040204" pitchFamily="50" charset="-128"/>
            </a:endParaRPr>
          </a:p>
        </p:txBody>
      </p:sp>
      <p:sp>
        <p:nvSpPr>
          <p:cNvPr id="27" name="角丸四角形吹き出し 26">
            <a:extLst>
              <a:ext uri="{FF2B5EF4-FFF2-40B4-BE49-F238E27FC236}">
                <a16:creationId xmlns:a16="http://schemas.microsoft.com/office/drawing/2014/main" id="{41490ABC-57B2-46B8-8006-C7B038FC49CE}"/>
              </a:ext>
            </a:extLst>
          </p:cNvPr>
          <p:cNvSpPr/>
          <p:nvPr/>
        </p:nvSpPr>
        <p:spPr>
          <a:xfrm>
            <a:off x="7858042" y="2496344"/>
            <a:ext cx="4108803" cy="784225"/>
          </a:xfrm>
          <a:prstGeom prst="wedgeRoundRectCallout">
            <a:avLst>
              <a:gd name="adj1" fmla="val -155273"/>
              <a:gd name="adj2" fmla="val -42074"/>
              <a:gd name="adj3" fmla="val 16667"/>
            </a:avLst>
          </a:prstGeom>
          <a:solidFill>
            <a:schemeClr val="accent6">
              <a:lumMod val="20000"/>
              <a:lumOff val="8000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rPr>
              <a:t>Evidence based policy making, Foresight, Science of STI</a:t>
            </a:r>
            <a:r>
              <a:rPr lang="ja-JP" altLang="en-US" b="1" dirty="0">
                <a:solidFill>
                  <a:schemeClr val="tx1"/>
                </a:solidFill>
              </a:rPr>
              <a:t> </a:t>
            </a:r>
            <a:r>
              <a:rPr lang="en-US" altLang="ja-JP" b="1" dirty="0">
                <a:solidFill>
                  <a:schemeClr val="tx1"/>
                </a:solidFill>
              </a:rPr>
              <a:t>policy</a:t>
            </a:r>
          </a:p>
        </p:txBody>
      </p:sp>
      <p:sp>
        <p:nvSpPr>
          <p:cNvPr id="2" name="屈折矢印 1">
            <a:extLst>
              <a:ext uri="{FF2B5EF4-FFF2-40B4-BE49-F238E27FC236}">
                <a16:creationId xmlns:a16="http://schemas.microsoft.com/office/drawing/2014/main" id="{EE802EC5-D50A-45DC-BE0F-31A697AF39A6}"/>
              </a:ext>
            </a:extLst>
          </p:cNvPr>
          <p:cNvSpPr/>
          <p:nvPr/>
        </p:nvSpPr>
        <p:spPr>
          <a:xfrm rot="16200000">
            <a:off x="9193213" y="1946276"/>
            <a:ext cx="501650" cy="517525"/>
          </a:xfrm>
          <a:prstGeom prst="ben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500" fill="hold"/>
                                        <p:tgtEl>
                                          <p:spTgt spid="2"/>
                                        </p:tgtEl>
                                        <p:attrNameLst>
                                          <p:attrName>ppt_x</p:attrName>
                                        </p:attrNameLst>
                                      </p:cBhvr>
                                      <p:tavLst>
                                        <p:tav tm="0">
                                          <p:val>
                                            <p:strVal val="#ppt_x"/>
                                          </p:val>
                                        </p:tav>
                                        <p:tav tm="100000">
                                          <p:val>
                                            <p:strVal val="#ppt_x"/>
                                          </p:val>
                                        </p:tav>
                                      </p:tavLst>
                                    </p:anim>
                                    <p:anim calcmode="lin" valueType="num">
                                      <p:cBhvr additive="base">
                                        <p:cTn id="5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9" grpId="0" animBg="1"/>
      <p:bldP spid="22" grpId="0" animBg="1"/>
      <p:bldP spid="25" grpId="0" animBg="1"/>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a:cxnSpLocks/>
          </p:cNvCxnSpPr>
          <p:nvPr/>
        </p:nvCxnSpPr>
        <p:spPr>
          <a:xfrm>
            <a:off x="2453022" y="827092"/>
            <a:ext cx="17462" cy="38465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a:cxnSpLocks/>
            <a:stCxn id="48" idx="4"/>
          </p:cNvCxnSpPr>
          <p:nvPr/>
        </p:nvCxnSpPr>
        <p:spPr>
          <a:xfrm flipH="1" flipV="1">
            <a:off x="2449437" y="4680987"/>
            <a:ext cx="8397546" cy="878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975883" y="509203"/>
            <a:ext cx="1076010" cy="42862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rPr>
              <a:t>Global</a:t>
            </a:r>
            <a:endParaRPr lang="ja-JP" altLang="en-US" dirty="0">
              <a:solidFill>
                <a:schemeClr val="tx1"/>
              </a:solidFill>
            </a:endParaRPr>
          </a:p>
        </p:txBody>
      </p:sp>
      <p:sp>
        <p:nvSpPr>
          <p:cNvPr id="4" name="二等辺三角形 3"/>
          <p:cNvSpPr/>
          <p:nvPr/>
        </p:nvSpPr>
        <p:spPr>
          <a:xfrm>
            <a:off x="2381582" y="488508"/>
            <a:ext cx="177800" cy="32702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48" name="二等辺三角形 47"/>
          <p:cNvSpPr/>
          <p:nvPr/>
        </p:nvSpPr>
        <p:spPr>
          <a:xfrm rot="5400000">
            <a:off x="10904133" y="4511633"/>
            <a:ext cx="200025" cy="31432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54" name="角丸四角形 53"/>
          <p:cNvSpPr/>
          <p:nvPr/>
        </p:nvSpPr>
        <p:spPr>
          <a:xfrm>
            <a:off x="951849" y="4129714"/>
            <a:ext cx="947738" cy="4206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rPr>
              <a:t>Loca</a:t>
            </a:r>
            <a:r>
              <a:rPr lang="en-US" altLang="ja-JP" sz="1350" b="1" dirty="0">
                <a:solidFill>
                  <a:schemeClr val="tx1"/>
                </a:solidFill>
              </a:rPr>
              <a:t>l</a:t>
            </a:r>
            <a:endParaRPr lang="en-US" altLang="ja-JP" sz="1275" b="1" dirty="0">
              <a:solidFill>
                <a:schemeClr val="tx1"/>
              </a:solidFill>
            </a:endParaRPr>
          </a:p>
        </p:txBody>
      </p:sp>
      <p:sp>
        <p:nvSpPr>
          <p:cNvPr id="58" name="テキスト ボックス 58"/>
          <p:cNvSpPr txBox="1">
            <a:spLocks noChangeArrowheads="1"/>
          </p:cNvSpPr>
          <p:nvPr/>
        </p:nvSpPr>
        <p:spPr bwMode="auto">
          <a:xfrm>
            <a:off x="589599" y="5949457"/>
            <a:ext cx="8301990" cy="798680"/>
          </a:xfrm>
          <a:prstGeom prst="rect">
            <a:avLst/>
          </a:prstGeom>
          <a:solidFill>
            <a:schemeClr val="accent6">
              <a:lumMod val="20000"/>
              <a:lumOff val="80000"/>
            </a:schemeClr>
          </a:solidFill>
          <a:ln w="3175">
            <a:solidFill>
              <a:schemeClr val="tx1"/>
            </a:solidFill>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0"/>
              </a:spcBef>
              <a:buFontTx/>
              <a:buNone/>
              <a:defRPr/>
            </a:pPr>
            <a:r>
              <a:rPr lang="en-US" altLang="ja-JP" sz="1700" b="1" dirty="0">
                <a:latin typeface="+mn-ea"/>
                <a:ea typeface="+mn-ea"/>
              </a:rPr>
              <a:t>Bi-lateral, multi lateral relations and international organizations. Track-I &amp; Track-II</a:t>
            </a:r>
            <a:r>
              <a:rPr lang="ja-JP" altLang="en-US" sz="1700" b="1" dirty="0">
                <a:latin typeface="+mn-ea"/>
                <a:ea typeface="+mn-ea"/>
              </a:rPr>
              <a:t>：</a:t>
            </a:r>
            <a:r>
              <a:rPr lang="en-US" altLang="ja-JP" sz="1700" b="1" dirty="0">
                <a:latin typeface="+mn-ea"/>
                <a:ea typeface="+mn-ea"/>
              </a:rPr>
              <a:t>Building integral coordination mechanism to meet the changing structure and functions of STI collaboration and partnership.</a:t>
            </a:r>
          </a:p>
        </p:txBody>
      </p:sp>
      <p:sp>
        <p:nvSpPr>
          <p:cNvPr id="65" name="四角形: 角を丸くする 64"/>
          <p:cNvSpPr/>
          <p:nvPr/>
        </p:nvSpPr>
        <p:spPr>
          <a:xfrm>
            <a:off x="10114773" y="2358450"/>
            <a:ext cx="1145189" cy="1057275"/>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125" b="1" dirty="0">
                <a:solidFill>
                  <a:schemeClr val="tx1"/>
                </a:solidFill>
              </a:rPr>
              <a:t>UN-Global Compact,</a:t>
            </a:r>
          </a:p>
          <a:p>
            <a:pPr algn="ctr">
              <a:defRPr/>
            </a:pPr>
            <a:r>
              <a:rPr lang="en-US" altLang="ja-JP" sz="1125" b="1" dirty="0">
                <a:solidFill>
                  <a:schemeClr val="tx1"/>
                </a:solidFill>
              </a:rPr>
              <a:t>WBCSD,</a:t>
            </a:r>
          </a:p>
          <a:p>
            <a:pPr algn="ctr">
              <a:defRPr/>
            </a:pPr>
            <a:r>
              <a:rPr lang="en-US" altLang="ja-JP" sz="1125" b="1" dirty="0">
                <a:solidFill>
                  <a:schemeClr val="tx1"/>
                </a:solidFill>
              </a:rPr>
              <a:t>GFCC,</a:t>
            </a:r>
          </a:p>
          <a:p>
            <a:pPr algn="ctr">
              <a:defRPr/>
            </a:pPr>
            <a:r>
              <a:rPr lang="en-US" altLang="ja-JP" sz="1125" b="1" dirty="0">
                <a:solidFill>
                  <a:schemeClr val="tx1"/>
                </a:solidFill>
              </a:rPr>
              <a:t>Keidanren</a:t>
            </a:r>
            <a:endParaRPr lang="ja-JP" altLang="en-US" sz="1050" dirty="0">
              <a:solidFill>
                <a:schemeClr val="tx1"/>
              </a:solidFill>
            </a:endParaRPr>
          </a:p>
        </p:txBody>
      </p:sp>
      <p:sp>
        <p:nvSpPr>
          <p:cNvPr id="68" name="角丸四角形 34"/>
          <p:cNvSpPr/>
          <p:nvPr/>
        </p:nvSpPr>
        <p:spPr>
          <a:xfrm>
            <a:off x="5757663" y="2546092"/>
            <a:ext cx="2116732" cy="803269"/>
          </a:xfrm>
          <a:prstGeom prst="round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100" b="1" dirty="0">
                <a:solidFill>
                  <a:schemeClr val="tx1"/>
                </a:solidFill>
              </a:rPr>
              <a:t>Japan</a:t>
            </a:r>
            <a:r>
              <a:rPr lang="ja-JP" altLang="en-US" sz="1100" b="1" dirty="0">
                <a:solidFill>
                  <a:schemeClr val="tx1"/>
                </a:solidFill>
              </a:rPr>
              <a:t>：</a:t>
            </a:r>
            <a:r>
              <a:rPr lang="en-US" altLang="ja-JP" sz="1100" b="1" dirty="0">
                <a:solidFill>
                  <a:schemeClr val="tx1"/>
                </a:solidFill>
              </a:rPr>
              <a:t>PM, Cabinet off, MEXT, METI, MOFA</a:t>
            </a:r>
          </a:p>
          <a:p>
            <a:pPr algn="ctr">
              <a:defRPr/>
            </a:pPr>
            <a:r>
              <a:rPr lang="en-US" altLang="ja-JP" sz="1200" b="1" dirty="0">
                <a:solidFill>
                  <a:schemeClr val="tx1"/>
                </a:solidFill>
              </a:rPr>
              <a:t>JST,NEDO,AMED, JICA</a:t>
            </a:r>
          </a:p>
        </p:txBody>
      </p:sp>
      <p:sp>
        <p:nvSpPr>
          <p:cNvPr id="71" name="角丸四角形 38"/>
          <p:cNvSpPr/>
          <p:nvPr/>
        </p:nvSpPr>
        <p:spPr>
          <a:xfrm>
            <a:off x="6828634" y="2004960"/>
            <a:ext cx="2062955" cy="477817"/>
          </a:xfrm>
          <a:prstGeom prst="round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300" b="1" u="sng" dirty="0">
                <a:solidFill>
                  <a:schemeClr val="tx1"/>
                </a:solidFill>
              </a:rPr>
              <a:t>USA : </a:t>
            </a:r>
            <a:r>
              <a:rPr lang="en-US" altLang="ja-JP" sz="1300" b="1" dirty="0">
                <a:solidFill>
                  <a:schemeClr val="tx1"/>
                </a:solidFill>
              </a:rPr>
              <a:t>OSTP,DOS,NSF, DOE,DARPA,NASEM</a:t>
            </a:r>
          </a:p>
        </p:txBody>
      </p:sp>
      <p:sp>
        <p:nvSpPr>
          <p:cNvPr id="73" name="角丸四角形 26"/>
          <p:cNvSpPr/>
          <p:nvPr/>
        </p:nvSpPr>
        <p:spPr>
          <a:xfrm>
            <a:off x="3160713" y="3200400"/>
            <a:ext cx="1135062" cy="361950"/>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50" b="1" dirty="0">
                <a:solidFill>
                  <a:schemeClr val="tx1"/>
                </a:solidFill>
              </a:rPr>
              <a:t>Global Young</a:t>
            </a:r>
          </a:p>
          <a:p>
            <a:pPr algn="ctr">
              <a:defRPr/>
            </a:pPr>
            <a:r>
              <a:rPr lang="en-US" altLang="ja-JP" sz="1050" b="1" dirty="0">
                <a:solidFill>
                  <a:schemeClr val="tx1"/>
                </a:solidFill>
              </a:rPr>
              <a:t>Academies</a:t>
            </a:r>
            <a:endParaRPr lang="ja-JP" altLang="en-US" sz="1050" dirty="0">
              <a:solidFill>
                <a:schemeClr val="tx1"/>
              </a:solidFill>
            </a:endParaRPr>
          </a:p>
        </p:txBody>
      </p:sp>
      <p:sp>
        <p:nvSpPr>
          <p:cNvPr id="74" name="角丸四角形 35"/>
          <p:cNvSpPr/>
          <p:nvPr/>
        </p:nvSpPr>
        <p:spPr>
          <a:xfrm>
            <a:off x="2587593" y="2571854"/>
            <a:ext cx="1292277" cy="589047"/>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50" b="1" dirty="0">
                <a:solidFill>
                  <a:schemeClr val="tx1"/>
                </a:solidFill>
              </a:rPr>
              <a:t>National Academies,</a:t>
            </a:r>
          </a:p>
          <a:p>
            <a:pPr algn="ctr">
              <a:defRPr/>
            </a:pPr>
            <a:r>
              <a:rPr lang="en-US" altLang="ja-JP" sz="1050" b="1" dirty="0">
                <a:solidFill>
                  <a:schemeClr val="tx1"/>
                </a:solidFill>
              </a:rPr>
              <a:t>S-7 (Japan 2023)</a:t>
            </a:r>
          </a:p>
        </p:txBody>
      </p:sp>
      <p:sp>
        <p:nvSpPr>
          <p:cNvPr id="78" name="角丸四角形 28"/>
          <p:cNvSpPr/>
          <p:nvPr/>
        </p:nvSpPr>
        <p:spPr>
          <a:xfrm>
            <a:off x="2646941" y="2023104"/>
            <a:ext cx="1490577" cy="461549"/>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050" b="1" dirty="0">
              <a:solidFill>
                <a:schemeClr val="tx1"/>
              </a:solidFill>
            </a:endParaRPr>
          </a:p>
          <a:p>
            <a:pPr algn="ctr">
              <a:defRPr/>
            </a:pPr>
            <a:r>
              <a:rPr lang="en-US" altLang="ja-JP" sz="1050" b="1" dirty="0">
                <a:solidFill>
                  <a:schemeClr val="tx1"/>
                </a:solidFill>
              </a:rPr>
              <a:t>World Science Forum (WSF)</a:t>
            </a:r>
          </a:p>
          <a:p>
            <a:pPr algn="ctr">
              <a:defRPr/>
            </a:pPr>
            <a:endParaRPr lang="ja-JP" altLang="en-US" sz="1050" dirty="0">
              <a:solidFill>
                <a:schemeClr val="tx1"/>
              </a:solidFill>
            </a:endParaRPr>
          </a:p>
        </p:txBody>
      </p:sp>
      <p:sp>
        <p:nvSpPr>
          <p:cNvPr id="80" name="角丸四角形 36"/>
          <p:cNvSpPr/>
          <p:nvPr/>
        </p:nvSpPr>
        <p:spPr>
          <a:xfrm>
            <a:off x="4372471" y="3438788"/>
            <a:ext cx="1747639" cy="57150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b="1" dirty="0" err="1">
                <a:solidFill>
                  <a:schemeClr val="tx1"/>
                </a:solidFill>
              </a:rPr>
              <a:t>GRC,Belmont</a:t>
            </a:r>
            <a:r>
              <a:rPr lang="en-US" altLang="ja-JP" sz="1000" b="1" dirty="0">
                <a:solidFill>
                  <a:schemeClr val="tx1"/>
                </a:solidFill>
              </a:rPr>
              <a:t> </a:t>
            </a:r>
            <a:r>
              <a:rPr lang="en-US" altLang="ja-JP" sz="1000" b="1" dirty="0" err="1">
                <a:solidFill>
                  <a:schemeClr val="tx1"/>
                </a:solidFill>
              </a:rPr>
              <a:t>Forum,Future</a:t>
            </a:r>
            <a:r>
              <a:rPr lang="en-US" altLang="ja-JP" sz="1000" b="1" dirty="0">
                <a:solidFill>
                  <a:schemeClr val="tx1"/>
                </a:solidFill>
              </a:rPr>
              <a:t> </a:t>
            </a:r>
            <a:r>
              <a:rPr lang="en-US" altLang="ja-JP" sz="1000" b="1" dirty="0" err="1">
                <a:solidFill>
                  <a:schemeClr val="tx1"/>
                </a:solidFill>
              </a:rPr>
              <a:t>Earth,SATREPS,SAKURA</a:t>
            </a:r>
            <a:r>
              <a:rPr lang="en-US" altLang="ja-JP" sz="1000" b="1" dirty="0">
                <a:solidFill>
                  <a:schemeClr val="tx1"/>
                </a:solidFill>
              </a:rPr>
              <a:t> Sci, e</a:t>
            </a:r>
            <a:r>
              <a:rPr lang="ja-JP" altLang="en-US" sz="1000" b="1" dirty="0" err="1">
                <a:solidFill>
                  <a:schemeClr val="tx1"/>
                </a:solidFill>
              </a:rPr>
              <a:t>ー</a:t>
            </a:r>
            <a:r>
              <a:rPr lang="en-US" altLang="ja-JP" sz="1000" b="1" dirty="0" err="1">
                <a:solidFill>
                  <a:schemeClr val="tx1"/>
                </a:solidFill>
              </a:rPr>
              <a:t>Asai</a:t>
            </a:r>
            <a:r>
              <a:rPr lang="en-US" altLang="ja-JP" sz="1000" b="1" dirty="0">
                <a:solidFill>
                  <a:schemeClr val="tx1"/>
                </a:solidFill>
              </a:rPr>
              <a:t> </a:t>
            </a:r>
          </a:p>
        </p:txBody>
      </p:sp>
      <p:sp>
        <p:nvSpPr>
          <p:cNvPr id="84" name="角丸四角形 32"/>
          <p:cNvSpPr/>
          <p:nvPr/>
        </p:nvSpPr>
        <p:spPr>
          <a:xfrm>
            <a:off x="5714759" y="1199881"/>
            <a:ext cx="2227749" cy="618642"/>
          </a:xfrm>
          <a:prstGeom prst="roundRect">
            <a:avLst/>
          </a:prstGeom>
          <a:solidFill>
            <a:schemeClr val="accent2">
              <a:lumMod val="60000"/>
              <a:lumOff val="4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b="1" u="sng" dirty="0">
                <a:solidFill>
                  <a:schemeClr val="tx1"/>
                </a:solidFill>
              </a:rPr>
              <a:t>OECD </a:t>
            </a:r>
            <a:r>
              <a:rPr lang="en-US" altLang="ja-JP" sz="1200" b="1" dirty="0">
                <a:solidFill>
                  <a:schemeClr val="tx1"/>
                </a:solidFill>
              </a:rPr>
              <a:t>“STI Policy 2025 – </a:t>
            </a:r>
          </a:p>
          <a:p>
            <a:pPr algn="ctr">
              <a:defRPr/>
            </a:pPr>
            <a:r>
              <a:rPr lang="en-US" altLang="ja-JP" sz="1200" b="1" dirty="0">
                <a:solidFill>
                  <a:schemeClr val="tx1"/>
                </a:solidFill>
              </a:rPr>
              <a:t>Ministerial Meeting, April 2024, “New STI Policy”</a:t>
            </a:r>
            <a:endParaRPr lang="ja-JP" altLang="en-US" sz="1200" b="1" u="sng" dirty="0">
              <a:solidFill>
                <a:schemeClr val="tx1"/>
              </a:solidFill>
            </a:endParaRPr>
          </a:p>
        </p:txBody>
      </p:sp>
      <p:sp>
        <p:nvSpPr>
          <p:cNvPr id="90" name="角丸四角形 38"/>
          <p:cNvSpPr/>
          <p:nvPr/>
        </p:nvSpPr>
        <p:spPr>
          <a:xfrm>
            <a:off x="3938388" y="2528894"/>
            <a:ext cx="1735940" cy="442908"/>
          </a:xfrm>
          <a:prstGeom prst="round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100" b="1" u="sng" dirty="0">
              <a:solidFill>
                <a:schemeClr val="tx1"/>
              </a:solidFill>
            </a:endParaRPr>
          </a:p>
          <a:p>
            <a:pPr algn="ctr">
              <a:defRPr/>
            </a:pPr>
            <a:r>
              <a:rPr lang="en-US" altLang="ja-JP" sz="1280" b="1" u="sng" dirty="0">
                <a:solidFill>
                  <a:schemeClr val="tx1"/>
                </a:solidFill>
              </a:rPr>
              <a:t>EU &amp; DE, FR, NLD</a:t>
            </a:r>
          </a:p>
          <a:p>
            <a:pPr algn="ctr">
              <a:defRPr/>
            </a:pPr>
            <a:r>
              <a:rPr lang="en-US" altLang="ja-JP" sz="1100" b="1" dirty="0">
                <a:solidFill>
                  <a:schemeClr val="tx1"/>
                </a:solidFill>
              </a:rPr>
              <a:t>Horizon Europe</a:t>
            </a:r>
          </a:p>
          <a:p>
            <a:pPr algn="ctr">
              <a:defRPr/>
            </a:pPr>
            <a:endParaRPr lang="ja-JP" altLang="en-US" sz="900" u="sng" dirty="0">
              <a:solidFill>
                <a:schemeClr val="tx1"/>
              </a:solidFill>
            </a:endParaRPr>
          </a:p>
        </p:txBody>
      </p:sp>
      <p:sp>
        <p:nvSpPr>
          <p:cNvPr id="63" name="角丸四角形 29"/>
          <p:cNvSpPr/>
          <p:nvPr/>
        </p:nvSpPr>
        <p:spPr>
          <a:xfrm>
            <a:off x="9099797" y="2386675"/>
            <a:ext cx="890587" cy="1033463"/>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125" b="1" dirty="0">
                <a:solidFill>
                  <a:schemeClr val="tx1"/>
                </a:solidFill>
              </a:rPr>
              <a:t>WEF,</a:t>
            </a:r>
          </a:p>
          <a:p>
            <a:pPr algn="ctr">
              <a:defRPr/>
            </a:pPr>
            <a:r>
              <a:rPr lang="en-US" altLang="ja-JP" sz="1125" b="1" dirty="0">
                <a:solidFill>
                  <a:schemeClr val="tx1"/>
                </a:solidFill>
              </a:rPr>
              <a:t>Welcome</a:t>
            </a:r>
            <a:r>
              <a:rPr lang="ja-JP" altLang="en-US" sz="1125" b="1" dirty="0">
                <a:solidFill>
                  <a:schemeClr val="tx1"/>
                </a:solidFill>
              </a:rPr>
              <a:t>　</a:t>
            </a:r>
            <a:r>
              <a:rPr lang="en-US" altLang="ja-JP" sz="1125" b="1" dirty="0">
                <a:solidFill>
                  <a:schemeClr val="tx1"/>
                </a:solidFill>
              </a:rPr>
              <a:t>Trust, </a:t>
            </a:r>
          </a:p>
          <a:p>
            <a:pPr algn="ctr">
              <a:defRPr/>
            </a:pPr>
            <a:r>
              <a:rPr lang="en-US" altLang="ja-JP" sz="1125" b="1" dirty="0">
                <a:solidFill>
                  <a:schemeClr val="tx1"/>
                </a:solidFill>
              </a:rPr>
              <a:t>G-STIC, GSS</a:t>
            </a:r>
          </a:p>
        </p:txBody>
      </p:sp>
      <p:sp>
        <p:nvSpPr>
          <p:cNvPr id="5" name="二等辺三角形 4"/>
          <p:cNvSpPr/>
          <p:nvPr/>
        </p:nvSpPr>
        <p:spPr>
          <a:xfrm rot="16200000">
            <a:off x="7140488" y="1635284"/>
            <a:ext cx="284442" cy="7757199"/>
          </a:xfrm>
          <a:prstGeom prst="triangle">
            <a:avLst>
              <a:gd name="adj" fmla="val 52587"/>
            </a:avLst>
          </a:prstGeom>
          <a:solidFill>
            <a:srgbClr val="CC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59" name="四角形: 角を丸くする 8"/>
          <p:cNvSpPr/>
          <p:nvPr/>
        </p:nvSpPr>
        <p:spPr>
          <a:xfrm>
            <a:off x="5286164" y="5376236"/>
            <a:ext cx="2347863" cy="412032"/>
          </a:xfrm>
          <a:prstGeom prst="roundRect">
            <a:avLst/>
          </a:prstGeom>
          <a:solidFill>
            <a:srgbClr val="CC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chemeClr val="bg1"/>
                </a:solidFill>
              </a:rPr>
              <a:t>Security Policy</a:t>
            </a:r>
            <a:endParaRPr lang="ja-JP" altLang="en-US" sz="1600" dirty="0">
              <a:solidFill>
                <a:schemeClr val="bg1"/>
              </a:solidFill>
            </a:endParaRPr>
          </a:p>
        </p:txBody>
      </p:sp>
      <p:sp>
        <p:nvSpPr>
          <p:cNvPr id="66" name="角丸四角形 38"/>
          <p:cNvSpPr/>
          <p:nvPr/>
        </p:nvSpPr>
        <p:spPr>
          <a:xfrm>
            <a:off x="6196806" y="3435972"/>
            <a:ext cx="2550321" cy="608979"/>
          </a:xfrm>
          <a:prstGeom prst="round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b="1" u="sng" dirty="0" err="1">
                <a:solidFill>
                  <a:schemeClr val="tx1"/>
                </a:solidFill>
              </a:rPr>
              <a:t>India,AU,NZ,Korea</a:t>
            </a:r>
            <a:r>
              <a:rPr lang="en-US" altLang="ja-JP" sz="1200" b="1" u="sng" dirty="0">
                <a:solidFill>
                  <a:schemeClr val="tx1"/>
                </a:solidFill>
              </a:rPr>
              <a:t>, ASEAN /APEC, </a:t>
            </a:r>
          </a:p>
          <a:p>
            <a:pPr algn="ctr">
              <a:defRPr/>
            </a:pPr>
            <a:r>
              <a:rPr lang="en-US" altLang="ja-JP" sz="1200" b="1" u="sng" dirty="0">
                <a:solidFill>
                  <a:schemeClr val="tx1"/>
                </a:solidFill>
              </a:rPr>
              <a:t>Africa</a:t>
            </a:r>
            <a:r>
              <a:rPr lang="ja-JP" altLang="en-US" sz="1200" b="1" u="sng" dirty="0">
                <a:solidFill>
                  <a:schemeClr val="tx1"/>
                </a:solidFill>
              </a:rPr>
              <a:t>　</a:t>
            </a:r>
            <a:r>
              <a:rPr lang="en-US" altLang="ja-JP" sz="1200" b="1" u="sng" dirty="0">
                <a:solidFill>
                  <a:schemeClr val="tx1"/>
                </a:solidFill>
              </a:rPr>
              <a:t>(African </a:t>
            </a:r>
            <a:r>
              <a:rPr lang="en-US" altLang="ja-JP" sz="1200" b="1" u="sng" dirty="0" err="1">
                <a:solidFill>
                  <a:schemeClr val="tx1"/>
                </a:solidFill>
              </a:rPr>
              <a:t>Union,TICAD</a:t>
            </a:r>
            <a:r>
              <a:rPr lang="en-US" altLang="ja-JP" sz="1200" b="1" u="sng" dirty="0">
                <a:solidFill>
                  <a:schemeClr val="tx1"/>
                </a:solidFill>
              </a:rPr>
              <a:t>)</a:t>
            </a:r>
          </a:p>
        </p:txBody>
      </p:sp>
      <p:sp>
        <p:nvSpPr>
          <p:cNvPr id="67" name="角丸四角形 38"/>
          <p:cNvSpPr/>
          <p:nvPr/>
        </p:nvSpPr>
        <p:spPr>
          <a:xfrm>
            <a:off x="8066068" y="2613879"/>
            <a:ext cx="846307" cy="282744"/>
          </a:xfrm>
          <a:prstGeom prst="round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320" b="1" u="sng" dirty="0">
                <a:solidFill>
                  <a:schemeClr val="tx1"/>
                </a:solidFill>
              </a:rPr>
              <a:t>China</a:t>
            </a:r>
            <a:endParaRPr lang="en-US" altLang="ja-JP" sz="1320" b="1" dirty="0">
              <a:solidFill>
                <a:schemeClr val="tx1"/>
              </a:solidFill>
            </a:endParaRPr>
          </a:p>
        </p:txBody>
      </p:sp>
      <p:sp>
        <p:nvSpPr>
          <p:cNvPr id="69" name="角丸四角形 38"/>
          <p:cNvSpPr/>
          <p:nvPr/>
        </p:nvSpPr>
        <p:spPr>
          <a:xfrm>
            <a:off x="8050193" y="3006593"/>
            <a:ext cx="907776" cy="342768"/>
          </a:xfrm>
          <a:prstGeom prst="round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300" b="1" u="sng" dirty="0">
                <a:solidFill>
                  <a:schemeClr val="tx1"/>
                </a:solidFill>
              </a:rPr>
              <a:t>Russia</a:t>
            </a:r>
            <a:endParaRPr lang="en-US" altLang="ja-JP" sz="1300" b="1" dirty="0">
              <a:solidFill>
                <a:schemeClr val="tx1"/>
              </a:solidFill>
            </a:endParaRPr>
          </a:p>
        </p:txBody>
      </p:sp>
      <p:sp>
        <p:nvSpPr>
          <p:cNvPr id="3" name="矢印: 左右 2"/>
          <p:cNvSpPr/>
          <p:nvPr/>
        </p:nvSpPr>
        <p:spPr>
          <a:xfrm>
            <a:off x="4295777" y="4806952"/>
            <a:ext cx="4756783" cy="415925"/>
          </a:xfrm>
          <a:prstGeom prst="lef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70" name="角丸四角形 19"/>
          <p:cNvSpPr/>
          <p:nvPr/>
        </p:nvSpPr>
        <p:spPr>
          <a:xfrm>
            <a:off x="2583499" y="4751390"/>
            <a:ext cx="1644014" cy="63658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chemeClr val="tx1"/>
                </a:solidFill>
              </a:rPr>
              <a:t>Academia,</a:t>
            </a:r>
          </a:p>
          <a:p>
            <a:pPr algn="ctr">
              <a:defRPr/>
            </a:pPr>
            <a:r>
              <a:rPr lang="en-US" altLang="ja-JP" sz="1600" b="1" dirty="0">
                <a:solidFill>
                  <a:schemeClr val="tx1"/>
                </a:solidFill>
              </a:rPr>
              <a:t>Education</a:t>
            </a:r>
            <a:endParaRPr lang="ja-JP" altLang="en-US" sz="1600" dirty="0">
              <a:solidFill>
                <a:schemeClr val="tx1"/>
              </a:solidFill>
            </a:endParaRPr>
          </a:p>
        </p:txBody>
      </p:sp>
      <p:sp>
        <p:nvSpPr>
          <p:cNvPr id="77" name="角丸四角形 56"/>
          <p:cNvSpPr/>
          <p:nvPr/>
        </p:nvSpPr>
        <p:spPr>
          <a:xfrm>
            <a:off x="5600520" y="4903832"/>
            <a:ext cx="1596707" cy="4190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600" b="1" dirty="0">
              <a:solidFill>
                <a:schemeClr val="tx1"/>
              </a:solidFill>
            </a:endParaRPr>
          </a:p>
          <a:p>
            <a:pPr algn="ctr">
              <a:defRPr/>
            </a:pPr>
            <a:r>
              <a:rPr lang="en-US" altLang="ja-JP" sz="1600" b="1" dirty="0">
                <a:solidFill>
                  <a:schemeClr val="tx1"/>
                </a:solidFill>
              </a:rPr>
              <a:t>STI Policy</a:t>
            </a:r>
          </a:p>
          <a:p>
            <a:pPr algn="ctr">
              <a:defRPr/>
            </a:pPr>
            <a:endParaRPr lang="ja-JP" altLang="en-US" sz="1350" dirty="0">
              <a:solidFill>
                <a:schemeClr val="tx1"/>
              </a:solidFill>
            </a:endParaRPr>
          </a:p>
        </p:txBody>
      </p:sp>
      <p:sp>
        <p:nvSpPr>
          <p:cNvPr id="79" name="角丸四角形 20"/>
          <p:cNvSpPr/>
          <p:nvPr/>
        </p:nvSpPr>
        <p:spPr>
          <a:xfrm>
            <a:off x="9202128" y="4804494"/>
            <a:ext cx="2542832" cy="5524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chemeClr val="tx1"/>
                </a:solidFill>
              </a:rPr>
              <a:t>Society, Business, Security</a:t>
            </a:r>
            <a:endParaRPr lang="ja-JP" altLang="en-US" sz="1600" dirty="0">
              <a:solidFill>
                <a:schemeClr val="tx1"/>
              </a:solidFill>
            </a:endParaRPr>
          </a:p>
        </p:txBody>
      </p:sp>
      <p:sp>
        <p:nvSpPr>
          <p:cNvPr id="91" name="矢印: 左右 90"/>
          <p:cNvSpPr/>
          <p:nvPr/>
        </p:nvSpPr>
        <p:spPr>
          <a:xfrm rot="16200000">
            <a:off x="-142258" y="2332491"/>
            <a:ext cx="3159125" cy="446087"/>
          </a:xfrm>
          <a:prstGeom prst="lef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92" name="角丸四角形 51"/>
          <p:cNvSpPr/>
          <p:nvPr/>
        </p:nvSpPr>
        <p:spPr>
          <a:xfrm>
            <a:off x="895909" y="1868956"/>
            <a:ext cx="1226805" cy="4333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rPr>
              <a:t>Regiona</a:t>
            </a:r>
            <a:r>
              <a:rPr lang="en-US" altLang="ja-JP" sz="1350" b="1" dirty="0">
                <a:solidFill>
                  <a:schemeClr val="tx1"/>
                </a:solidFill>
              </a:rPr>
              <a:t>l</a:t>
            </a:r>
            <a:endParaRPr lang="en-US" altLang="ja-JP" sz="1200" b="1" dirty="0">
              <a:solidFill>
                <a:schemeClr val="tx1"/>
              </a:solidFill>
            </a:endParaRPr>
          </a:p>
        </p:txBody>
      </p:sp>
      <p:sp>
        <p:nvSpPr>
          <p:cNvPr id="93" name="角丸四角形 52"/>
          <p:cNvSpPr/>
          <p:nvPr/>
        </p:nvSpPr>
        <p:spPr>
          <a:xfrm>
            <a:off x="853787" y="2742249"/>
            <a:ext cx="1311048" cy="42703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tx1"/>
                </a:solidFill>
              </a:rPr>
              <a:t>National</a:t>
            </a:r>
            <a:endParaRPr lang="ja-JP" altLang="en-US" dirty="0">
              <a:solidFill>
                <a:schemeClr val="tx1"/>
              </a:solidFill>
            </a:endParaRPr>
          </a:p>
        </p:txBody>
      </p:sp>
      <p:sp>
        <p:nvSpPr>
          <p:cNvPr id="95" name="角丸四角形 33"/>
          <p:cNvSpPr/>
          <p:nvPr/>
        </p:nvSpPr>
        <p:spPr>
          <a:xfrm>
            <a:off x="4877405" y="1880173"/>
            <a:ext cx="1826840" cy="551662"/>
          </a:xfrm>
          <a:prstGeom prst="roundRect">
            <a:avLst/>
          </a:prstGeom>
          <a:solidFill>
            <a:schemeClr val="accent2">
              <a:lumMod val="60000"/>
              <a:lumOff val="4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400" b="1" dirty="0">
              <a:solidFill>
                <a:schemeClr val="tx1"/>
              </a:solidFill>
            </a:endParaRPr>
          </a:p>
          <a:p>
            <a:pPr algn="ctr">
              <a:defRPr/>
            </a:pPr>
            <a:r>
              <a:rPr lang="en-US" altLang="ja-JP" sz="1350" b="1" dirty="0">
                <a:solidFill>
                  <a:schemeClr val="tx1"/>
                </a:solidFill>
              </a:rPr>
              <a:t>G-7</a:t>
            </a:r>
            <a:r>
              <a:rPr lang="ja-JP" altLang="en-US" sz="1400" b="1" dirty="0">
                <a:solidFill>
                  <a:schemeClr val="tx1"/>
                </a:solidFill>
              </a:rPr>
              <a:t>（</a:t>
            </a:r>
            <a:r>
              <a:rPr lang="en-US" altLang="ja-JP" sz="1300" b="1" dirty="0">
                <a:solidFill>
                  <a:schemeClr val="tx1"/>
                </a:solidFill>
              </a:rPr>
              <a:t>Japan 2023),</a:t>
            </a:r>
          </a:p>
          <a:p>
            <a:pPr algn="ctr">
              <a:defRPr/>
            </a:pPr>
            <a:r>
              <a:rPr lang="en-US" altLang="ja-JP" sz="1300" b="1" dirty="0">
                <a:solidFill>
                  <a:schemeClr val="tx1"/>
                </a:solidFill>
              </a:rPr>
              <a:t>G-20, TICAD</a:t>
            </a:r>
          </a:p>
          <a:p>
            <a:pPr algn="ctr">
              <a:defRPr/>
            </a:pPr>
            <a:endParaRPr lang="en-US" altLang="ja-JP" sz="1200" b="1" dirty="0">
              <a:solidFill>
                <a:schemeClr val="tx1"/>
              </a:solidFill>
            </a:endParaRPr>
          </a:p>
        </p:txBody>
      </p:sp>
      <p:sp>
        <p:nvSpPr>
          <p:cNvPr id="9" name="小波 8"/>
          <p:cNvSpPr/>
          <p:nvPr/>
        </p:nvSpPr>
        <p:spPr>
          <a:xfrm>
            <a:off x="8747127" y="5280738"/>
            <a:ext cx="1874837" cy="487363"/>
          </a:xfrm>
          <a:prstGeom prst="doubleWave">
            <a:avLst/>
          </a:prstGeom>
          <a:solidFill>
            <a:srgbClr val="CC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b="1" dirty="0">
                <a:solidFill>
                  <a:schemeClr val="bg1"/>
                </a:solidFill>
              </a:rPr>
              <a:t>National Security</a:t>
            </a:r>
          </a:p>
          <a:p>
            <a:pPr algn="ctr">
              <a:defRPr/>
            </a:pPr>
            <a:r>
              <a:rPr lang="ja-JP" altLang="en-US" sz="1200" b="1" dirty="0">
                <a:solidFill>
                  <a:schemeClr val="bg1"/>
                </a:solidFill>
              </a:rPr>
              <a:t>：</a:t>
            </a:r>
            <a:r>
              <a:rPr lang="en-US" altLang="ja-JP" sz="1200" b="1" dirty="0">
                <a:solidFill>
                  <a:schemeClr val="bg1"/>
                </a:solidFill>
              </a:rPr>
              <a:t>G-7, QUAD,,AUKUS</a:t>
            </a:r>
          </a:p>
        </p:txBody>
      </p:sp>
      <p:sp>
        <p:nvSpPr>
          <p:cNvPr id="64" name="楕円 63"/>
          <p:cNvSpPr/>
          <p:nvPr/>
        </p:nvSpPr>
        <p:spPr>
          <a:xfrm>
            <a:off x="2341956" y="632017"/>
            <a:ext cx="9403004" cy="400208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82" name="角丸四角形 22"/>
          <p:cNvSpPr/>
          <p:nvPr/>
        </p:nvSpPr>
        <p:spPr>
          <a:xfrm>
            <a:off x="2676149" y="1231989"/>
            <a:ext cx="1407262" cy="749300"/>
          </a:xfrm>
          <a:prstGeom prst="roundRect">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50" b="1" u="sng" dirty="0">
                <a:solidFill>
                  <a:schemeClr val="tx1"/>
                </a:solidFill>
              </a:rPr>
              <a:t>International Science Council </a:t>
            </a:r>
            <a:r>
              <a:rPr lang="ja-JP" altLang="en-US" sz="975" b="1" dirty="0">
                <a:solidFill>
                  <a:schemeClr val="tx1"/>
                </a:solidFill>
              </a:rPr>
              <a:t>国際学術会議</a:t>
            </a:r>
            <a:r>
              <a:rPr lang="en-US" altLang="ja-JP" sz="975" b="1" dirty="0">
                <a:solidFill>
                  <a:schemeClr val="tx1"/>
                </a:solidFill>
              </a:rPr>
              <a:t>(</a:t>
            </a:r>
            <a:r>
              <a:rPr lang="en-US" altLang="ja-JP" sz="975" b="1" u="sng" dirty="0">
                <a:solidFill>
                  <a:schemeClr val="tx1"/>
                </a:solidFill>
              </a:rPr>
              <a:t>ISC</a:t>
            </a:r>
            <a:r>
              <a:rPr lang="en-US" altLang="ja-JP" sz="975" b="1" dirty="0">
                <a:solidFill>
                  <a:schemeClr val="tx1"/>
                </a:solidFill>
              </a:rPr>
              <a:t>)</a:t>
            </a:r>
            <a:endParaRPr lang="ja-JP" altLang="en-US" sz="975" dirty="0">
              <a:solidFill>
                <a:schemeClr val="tx1"/>
              </a:solidFill>
            </a:endParaRPr>
          </a:p>
        </p:txBody>
      </p:sp>
      <p:sp>
        <p:nvSpPr>
          <p:cNvPr id="85" name="角丸四角形 23"/>
          <p:cNvSpPr/>
          <p:nvPr/>
        </p:nvSpPr>
        <p:spPr>
          <a:xfrm>
            <a:off x="4157401" y="882651"/>
            <a:ext cx="1449387" cy="825500"/>
          </a:xfrm>
          <a:prstGeom prst="roundRect">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100" b="1" u="sng" dirty="0">
                <a:solidFill>
                  <a:schemeClr val="tx1"/>
                </a:solidFill>
              </a:rPr>
              <a:t>International Network of Gov. Sci Advice</a:t>
            </a:r>
          </a:p>
          <a:p>
            <a:pPr algn="ctr">
              <a:defRPr/>
            </a:pPr>
            <a:r>
              <a:rPr lang="ja-JP" altLang="en-US" sz="1100" b="1" dirty="0">
                <a:solidFill>
                  <a:schemeClr val="tx1"/>
                </a:solidFill>
              </a:rPr>
              <a:t>国際政府科学助言</a:t>
            </a:r>
            <a:endParaRPr lang="en-US" altLang="ja-JP" sz="1100" b="1" dirty="0">
              <a:solidFill>
                <a:schemeClr val="tx1"/>
              </a:solidFill>
            </a:endParaRPr>
          </a:p>
          <a:p>
            <a:pPr algn="ctr">
              <a:defRPr/>
            </a:pPr>
            <a:r>
              <a:rPr lang="ja-JP" altLang="en-US" sz="1100" b="1" dirty="0">
                <a:solidFill>
                  <a:schemeClr val="tx1"/>
                </a:solidFill>
              </a:rPr>
              <a:t>ﾈｯﾄﾜｰｸ</a:t>
            </a:r>
            <a:r>
              <a:rPr lang="en-US" altLang="ja-JP" sz="1100" b="1" dirty="0">
                <a:solidFill>
                  <a:schemeClr val="tx1"/>
                </a:solidFill>
              </a:rPr>
              <a:t>(</a:t>
            </a:r>
            <a:r>
              <a:rPr lang="en-US" altLang="ja-JP" sz="1100" b="1" u="sng" dirty="0">
                <a:solidFill>
                  <a:schemeClr val="tx1"/>
                </a:solidFill>
              </a:rPr>
              <a:t>INGSA</a:t>
            </a:r>
            <a:r>
              <a:rPr lang="en-US" altLang="ja-JP" sz="1100" b="1" dirty="0">
                <a:solidFill>
                  <a:schemeClr val="tx1"/>
                </a:solidFill>
              </a:rPr>
              <a:t>)</a:t>
            </a:r>
            <a:endParaRPr lang="ja-JP" altLang="en-US" sz="1100" dirty="0">
              <a:solidFill>
                <a:schemeClr val="tx1"/>
              </a:solidFill>
            </a:endParaRPr>
          </a:p>
        </p:txBody>
      </p:sp>
      <p:sp>
        <p:nvSpPr>
          <p:cNvPr id="86" name="角丸四角形 24"/>
          <p:cNvSpPr/>
          <p:nvPr/>
        </p:nvSpPr>
        <p:spPr>
          <a:xfrm>
            <a:off x="5984884" y="431379"/>
            <a:ext cx="1819275" cy="719771"/>
          </a:xfrm>
          <a:prstGeom prst="roundRect">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100" b="1" u="sng" dirty="0">
                <a:solidFill>
                  <a:schemeClr val="tx1"/>
                </a:solidFill>
              </a:rPr>
              <a:t>Foreign Minister </a:t>
            </a:r>
            <a:r>
              <a:rPr lang="en-US" altLang="ja-JP" sz="1100" b="1" u="sng" dirty="0" err="1">
                <a:solidFill>
                  <a:schemeClr val="tx1"/>
                </a:solidFill>
              </a:rPr>
              <a:t>Sci</a:t>
            </a:r>
            <a:r>
              <a:rPr lang="ja-JP" altLang="en-US" sz="1100" b="1" u="sng" dirty="0">
                <a:solidFill>
                  <a:schemeClr val="tx1"/>
                </a:solidFill>
              </a:rPr>
              <a:t>　</a:t>
            </a:r>
            <a:r>
              <a:rPr lang="en-US" altLang="ja-JP" sz="1100" b="1" u="sng" dirty="0">
                <a:solidFill>
                  <a:schemeClr val="tx1"/>
                </a:solidFill>
              </a:rPr>
              <a:t>Adviser Network</a:t>
            </a:r>
            <a:r>
              <a:rPr lang="ja-JP" altLang="en-US" sz="1100" b="1" dirty="0">
                <a:solidFill>
                  <a:schemeClr val="tx1"/>
                </a:solidFill>
              </a:rPr>
              <a:t>外務大臣科学顧問ﾈｯﾄｰﾜｰｸ</a:t>
            </a:r>
            <a:r>
              <a:rPr lang="en-US" altLang="ja-JP" sz="1100" b="1" dirty="0">
                <a:solidFill>
                  <a:schemeClr val="tx1"/>
                </a:solidFill>
              </a:rPr>
              <a:t> (</a:t>
            </a:r>
            <a:r>
              <a:rPr lang="en-US" altLang="ja-JP" sz="1100" b="1" u="sng" dirty="0">
                <a:solidFill>
                  <a:schemeClr val="tx1"/>
                </a:solidFill>
              </a:rPr>
              <a:t>FMSTAN</a:t>
            </a:r>
            <a:r>
              <a:rPr lang="en-US" altLang="ja-JP" sz="1100" b="1" dirty="0">
                <a:solidFill>
                  <a:schemeClr val="tx1"/>
                </a:solidFill>
              </a:rPr>
              <a:t>)</a:t>
            </a:r>
            <a:endParaRPr lang="ja-JP" altLang="en-US" sz="1100" dirty="0">
              <a:solidFill>
                <a:schemeClr val="tx1"/>
              </a:solidFill>
            </a:endParaRPr>
          </a:p>
        </p:txBody>
      </p:sp>
      <p:sp>
        <p:nvSpPr>
          <p:cNvPr id="87" name="角丸四角形 31"/>
          <p:cNvSpPr/>
          <p:nvPr/>
        </p:nvSpPr>
        <p:spPr>
          <a:xfrm>
            <a:off x="7908527" y="579045"/>
            <a:ext cx="1862135" cy="699684"/>
          </a:xfrm>
          <a:prstGeom prst="roundRect">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100" b="1" dirty="0">
              <a:solidFill>
                <a:schemeClr val="tx1"/>
              </a:solidFill>
            </a:endParaRPr>
          </a:p>
          <a:p>
            <a:pPr>
              <a:defRPr/>
            </a:pPr>
            <a:r>
              <a:rPr lang="en-US" altLang="ja-JP" sz="1100" b="1" dirty="0">
                <a:solidFill>
                  <a:schemeClr val="tx1"/>
                </a:solidFill>
              </a:rPr>
              <a:t>UN </a:t>
            </a:r>
            <a:r>
              <a:rPr lang="ja-JP" altLang="en-US" sz="1100" b="1" dirty="0">
                <a:solidFill>
                  <a:schemeClr val="tx1"/>
                </a:solidFill>
              </a:rPr>
              <a:t>国連</a:t>
            </a:r>
            <a:r>
              <a:rPr lang="en-US" altLang="ja-JP" sz="1100" b="1" dirty="0">
                <a:solidFill>
                  <a:schemeClr val="tx1"/>
                </a:solidFill>
              </a:rPr>
              <a:t>, </a:t>
            </a:r>
            <a:r>
              <a:rPr lang="en-US" altLang="ja-JP" sz="1100" b="1" u="sng" dirty="0">
                <a:solidFill>
                  <a:schemeClr val="tx1"/>
                </a:solidFill>
              </a:rPr>
              <a:t>STI for</a:t>
            </a:r>
            <a:r>
              <a:rPr lang="ja-JP" altLang="en-US" sz="1100" b="1" u="sng" dirty="0">
                <a:solidFill>
                  <a:schemeClr val="tx1"/>
                </a:solidFill>
              </a:rPr>
              <a:t> </a:t>
            </a:r>
            <a:r>
              <a:rPr lang="en-US" altLang="ja-JP" sz="1100" b="1" u="sng" dirty="0">
                <a:solidFill>
                  <a:schemeClr val="tx1"/>
                </a:solidFill>
              </a:rPr>
              <a:t>SDGs Forum, </a:t>
            </a:r>
            <a:r>
              <a:rPr lang="en-US" altLang="ja-JP" sz="1100" b="1" dirty="0">
                <a:solidFill>
                  <a:schemeClr val="tx1"/>
                </a:solidFill>
              </a:rPr>
              <a:t> World</a:t>
            </a:r>
            <a:r>
              <a:rPr lang="ja-JP" altLang="en-US" sz="1100" b="1" dirty="0">
                <a:solidFill>
                  <a:schemeClr val="tx1"/>
                </a:solidFill>
              </a:rPr>
              <a:t> </a:t>
            </a:r>
            <a:r>
              <a:rPr lang="en-US" altLang="ja-JP" sz="1100" b="1" dirty="0">
                <a:solidFill>
                  <a:schemeClr val="tx1"/>
                </a:solidFill>
              </a:rPr>
              <a:t>Bank, UNESCO, WHO</a:t>
            </a:r>
            <a:r>
              <a:rPr lang="ja-JP" altLang="en-US" sz="1100" b="1" dirty="0">
                <a:solidFill>
                  <a:schemeClr val="tx1"/>
                </a:solidFill>
              </a:rPr>
              <a:t> </a:t>
            </a:r>
            <a:r>
              <a:rPr lang="en-US" altLang="ja-JP" sz="1100" b="1" dirty="0" err="1">
                <a:solidFill>
                  <a:schemeClr val="tx1"/>
                </a:solidFill>
              </a:rPr>
              <a:t>etc</a:t>
            </a:r>
            <a:endParaRPr lang="en-US" altLang="ja-JP" sz="1100" b="1" dirty="0">
              <a:solidFill>
                <a:schemeClr val="tx1"/>
              </a:solidFill>
            </a:endParaRPr>
          </a:p>
          <a:p>
            <a:pPr algn="ctr">
              <a:defRPr/>
            </a:pPr>
            <a:endParaRPr lang="ja-JP" altLang="en-US" sz="1050" dirty="0">
              <a:solidFill>
                <a:schemeClr val="tx1"/>
              </a:solidFill>
            </a:endParaRPr>
          </a:p>
        </p:txBody>
      </p:sp>
      <p:sp>
        <p:nvSpPr>
          <p:cNvPr id="88" name="角丸四角形 25"/>
          <p:cNvSpPr/>
          <p:nvPr/>
        </p:nvSpPr>
        <p:spPr>
          <a:xfrm>
            <a:off x="9389927" y="1363865"/>
            <a:ext cx="1846065" cy="909317"/>
          </a:xfrm>
          <a:prstGeom prst="roundRect">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100" b="1" u="sng" dirty="0">
              <a:solidFill>
                <a:schemeClr val="tx1"/>
              </a:solidFill>
            </a:endParaRPr>
          </a:p>
          <a:p>
            <a:pPr algn="ctr">
              <a:defRPr/>
            </a:pPr>
            <a:r>
              <a:rPr lang="en-US" altLang="ja-JP" sz="1100" b="1" u="sng" dirty="0">
                <a:solidFill>
                  <a:schemeClr val="tx1"/>
                </a:solidFill>
              </a:rPr>
              <a:t>STS Form &amp;</a:t>
            </a:r>
            <a:r>
              <a:rPr lang="ja-JP" altLang="en-US" sz="1100" b="1" u="sng" dirty="0">
                <a:solidFill>
                  <a:schemeClr val="tx1"/>
                </a:solidFill>
              </a:rPr>
              <a:t> </a:t>
            </a:r>
            <a:endParaRPr lang="en-US" altLang="ja-JP" sz="1100" b="1" u="sng" dirty="0">
              <a:solidFill>
                <a:schemeClr val="tx1"/>
              </a:solidFill>
            </a:endParaRPr>
          </a:p>
          <a:p>
            <a:pPr algn="ctr">
              <a:defRPr/>
            </a:pPr>
            <a:r>
              <a:rPr lang="en-US" altLang="ja-JP" sz="1200" b="1" u="sng" dirty="0">
                <a:solidFill>
                  <a:schemeClr val="tx1"/>
                </a:solidFill>
              </a:rPr>
              <a:t>Japan-EU Policy Forum,</a:t>
            </a:r>
            <a:endParaRPr lang="en-US" altLang="ja-JP" sz="1100" b="1" dirty="0">
              <a:solidFill>
                <a:schemeClr val="tx1"/>
              </a:solidFill>
            </a:endParaRPr>
          </a:p>
          <a:p>
            <a:pPr algn="ctr">
              <a:defRPr/>
            </a:pPr>
            <a:r>
              <a:rPr lang="en-US" altLang="ja-JP" sz="1100" b="1" dirty="0">
                <a:solidFill>
                  <a:schemeClr val="tx1"/>
                </a:solidFill>
              </a:rPr>
              <a:t>AAAS</a:t>
            </a:r>
            <a:r>
              <a:rPr lang="ja-JP" altLang="en-US" sz="1100" b="1" dirty="0" err="1">
                <a:solidFill>
                  <a:schemeClr val="tx1"/>
                </a:solidFill>
              </a:rPr>
              <a:t>、</a:t>
            </a:r>
            <a:r>
              <a:rPr lang="en-US" altLang="ja-JP" sz="1100" b="1" dirty="0">
                <a:solidFill>
                  <a:schemeClr val="tx1"/>
                </a:solidFill>
              </a:rPr>
              <a:t>ESOF,</a:t>
            </a:r>
          </a:p>
          <a:p>
            <a:pPr algn="ctr">
              <a:defRPr/>
            </a:pPr>
            <a:r>
              <a:rPr lang="en-US" altLang="ja-JP" sz="1100" b="1" dirty="0">
                <a:solidFill>
                  <a:schemeClr val="tx1"/>
                </a:solidFill>
              </a:rPr>
              <a:t>GESDA</a:t>
            </a:r>
            <a:r>
              <a:rPr lang="ja-JP" altLang="en-US" sz="1100" b="1" dirty="0">
                <a:solidFill>
                  <a:schemeClr val="tx1"/>
                </a:solidFill>
              </a:rPr>
              <a:t>（</a:t>
            </a:r>
            <a:r>
              <a:rPr lang="en-US" altLang="ja-JP" sz="1100" b="1" dirty="0">
                <a:solidFill>
                  <a:schemeClr val="tx1"/>
                </a:solidFill>
              </a:rPr>
              <a:t>Geneva</a:t>
            </a:r>
            <a:r>
              <a:rPr lang="ja-JP" altLang="en-US" sz="1000" b="1" dirty="0">
                <a:solidFill>
                  <a:schemeClr val="tx1"/>
                </a:solidFill>
              </a:rPr>
              <a:t>）</a:t>
            </a:r>
            <a:endParaRPr lang="en-US" altLang="ja-JP" sz="1000" b="1" dirty="0">
              <a:solidFill>
                <a:schemeClr val="tx1"/>
              </a:solidFill>
            </a:endParaRPr>
          </a:p>
          <a:p>
            <a:pPr algn="ctr">
              <a:defRPr/>
            </a:pPr>
            <a:endParaRPr lang="en-US" altLang="ja-JP" sz="1050" b="1" dirty="0">
              <a:solidFill>
                <a:schemeClr val="tx1"/>
              </a:solidFill>
            </a:endParaRPr>
          </a:p>
        </p:txBody>
      </p:sp>
      <p:sp>
        <p:nvSpPr>
          <p:cNvPr id="51" name="角丸四角形 39"/>
          <p:cNvSpPr/>
          <p:nvPr/>
        </p:nvSpPr>
        <p:spPr>
          <a:xfrm>
            <a:off x="3065277" y="4076460"/>
            <a:ext cx="1584325" cy="387350"/>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50" b="1" dirty="0">
                <a:solidFill>
                  <a:schemeClr val="tx1"/>
                </a:solidFill>
              </a:rPr>
              <a:t>Universities, </a:t>
            </a:r>
          </a:p>
          <a:p>
            <a:pPr algn="ctr">
              <a:defRPr/>
            </a:pPr>
            <a:r>
              <a:rPr lang="en-US" altLang="ja-JP" sz="1050" b="1" dirty="0">
                <a:solidFill>
                  <a:schemeClr val="tx1"/>
                </a:solidFill>
              </a:rPr>
              <a:t>National/Local Labs </a:t>
            </a:r>
          </a:p>
        </p:txBody>
      </p:sp>
      <p:sp>
        <p:nvSpPr>
          <p:cNvPr id="52" name="角丸四角形 46"/>
          <p:cNvSpPr/>
          <p:nvPr/>
        </p:nvSpPr>
        <p:spPr>
          <a:xfrm>
            <a:off x="7908527" y="4159208"/>
            <a:ext cx="1376363" cy="4095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975" b="1" dirty="0">
                <a:solidFill>
                  <a:schemeClr val="tx1"/>
                </a:solidFill>
              </a:rPr>
              <a:t>Local SDG</a:t>
            </a:r>
            <a:r>
              <a:rPr lang="ja-JP" altLang="en-US" sz="975" b="1" dirty="0">
                <a:solidFill>
                  <a:schemeClr val="tx1"/>
                </a:solidFill>
              </a:rPr>
              <a:t>ｓ、</a:t>
            </a:r>
            <a:endParaRPr lang="en-US" altLang="ja-JP" sz="975" b="1" dirty="0">
              <a:solidFill>
                <a:schemeClr val="tx1"/>
              </a:solidFill>
            </a:endParaRPr>
          </a:p>
          <a:p>
            <a:pPr algn="ctr">
              <a:defRPr/>
            </a:pPr>
            <a:r>
              <a:rPr lang="en-US" altLang="ja-JP" sz="975" b="1" dirty="0">
                <a:solidFill>
                  <a:schemeClr val="tx1"/>
                </a:solidFill>
              </a:rPr>
              <a:t>SDGs future cities</a:t>
            </a:r>
            <a:endParaRPr lang="ja-JP" altLang="en-US" sz="975" dirty="0">
              <a:solidFill>
                <a:schemeClr val="tx1"/>
              </a:solidFill>
            </a:endParaRPr>
          </a:p>
        </p:txBody>
      </p:sp>
      <p:sp>
        <p:nvSpPr>
          <p:cNvPr id="53" name="角丸四角形 37"/>
          <p:cNvSpPr/>
          <p:nvPr/>
        </p:nvSpPr>
        <p:spPr>
          <a:xfrm>
            <a:off x="8891589" y="3659889"/>
            <a:ext cx="1136650" cy="37782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50" b="1" dirty="0">
                <a:solidFill>
                  <a:schemeClr val="tx1"/>
                </a:solidFill>
              </a:rPr>
              <a:t>Osaka, Int. EXPO 2025</a:t>
            </a:r>
          </a:p>
        </p:txBody>
      </p:sp>
      <p:sp>
        <p:nvSpPr>
          <p:cNvPr id="2" name="正方形/長方形 1"/>
          <p:cNvSpPr/>
          <p:nvPr/>
        </p:nvSpPr>
        <p:spPr>
          <a:xfrm>
            <a:off x="532370" y="4806952"/>
            <a:ext cx="1917067" cy="8048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75" b="1" dirty="0">
                <a:solidFill>
                  <a:schemeClr val="tx1"/>
                </a:solidFill>
              </a:rPr>
              <a:t>XY axis framework based on UN  Report ”GSDR2019”</a:t>
            </a:r>
          </a:p>
        </p:txBody>
      </p:sp>
      <p:sp>
        <p:nvSpPr>
          <p:cNvPr id="94" name="角丸四角形 27"/>
          <p:cNvSpPr/>
          <p:nvPr/>
        </p:nvSpPr>
        <p:spPr>
          <a:xfrm>
            <a:off x="9662160" y="5803927"/>
            <a:ext cx="2369646" cy="971499"/>
          </a:xfrm>
          <a:prstGeom prst="roundRect">
            <a:avLst>
              <a:gd name="adj" fmla="val 0"/>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100" b="1" dirty="0">
                <a:solidFill>
                  <a:schemeClr val="tx1"/>
                </a:solidFill>
              </a:rPr>
              <a:t>Based on “SDGs and International Research Collaboration”,</a:t>
            </a:r>
          </a:p>
          <a:p>
            <a:pPr algn="ctr">
              <a:defRPr/>
            </a:pPr>
            <a:r>
              <a:rPr lang="en-US" altLang="ja-JP" sz="1100" b="1" dirty="0">
                <a:solidFill>
                  <a:schemeClr val="tx1"/>
                </a:solidFill>
              </a:rPr>
              <a:t>April 28, 2021, Tateo Arimoto, at US NAS &amp; Nobel  Foundation </a:t>
            </a:r>
            <a:endParaRPr lang="ja-JP" altLang="en-US" sz="1100" b="1" dirty="0">
              <a:solidFill>
                <a:schemeClr val="tx1"/>
              </a:solidFill>
            </a:endParaRPr>
          </a:p>
        </p:txBody>
      </p:sp>
      <p:sp>
        <p:nvSpPr>
          <p:cNvPr id="101" name="楕円 100"/>
          <p:cNvSpPr/>
          <p:nvPr/>
        </p:nvSpPr>
        <p:spPr>
          <a:xfrm>
            <a:off x="4021699" y="1829645"/>
            <a:ext cx="5078098" cy="2354068"/>
          </a:xfrm>
          <a:prstGeom prst="ellipse">
            <a:avLst/>
          </a:prstGeom>
          <a:noFill/>
          <a:ln w="1905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8" name="楕円 7"/>
          <p:cNvSpPr/>
          <p:nvPr/>
        </p:nvSpPr>
        <p:spPr>
          <a:xfrm>
            <a:off x="4877405" y="4252642"/>
            <a:ext cx="2996990" cy="604308"/>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500" b="1" dirty="0"/>
              <a:t>“Securitization” of STI policy (OECD)</a:t>
            </a:r>
            <a:endParaRPr lang="ja-JP" altLang="en-US" sz="1500" b="1" dirty="0"/>
          </a:p>
        </p:txBody>
      </p:sp>
      <p:sp>
        <p:nvSpPr>
          <p:cNvPr id="96" name="角丸四角形 38"/>
          <p:cNvSpPr/>
          <p:nvPr/>
        </p:nvSpPr>
        <p:spPr>
          <a:xfrm>
            <a:off x="4379842" y="3057533"/>
            <a:ext cx="1294484" cy="246057"/>
          </a:xfrm>
          <a:prstGeom prst="round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100" b="1" u="sng" dirty="0">
              <a:solidFill>
                <a:schemeClr val="tx1"/>
              </a:solidFill>
            </a:endParaRPr>
          </a:p>
          <a:p>
            <a:pPr algn="ctr">
              <a:defRPr/>
            </a:pPr>
            <a:r>
              <a:rPr lang="en-US" altLang="ja-JP" sz="1300" b="1" u="sng" dirty="0">
                <a:solidFill>
                  <a:schemeClr val="tx1"/>
                </a:solidFill>
              </a:rPr>
              <a:t>UK, Canada</a:t>
            </a:r>
            <a:endParaRPr lang="en-US" altLang="ja-JP" sz="1300" b="1" dirty="0">
              <a:solidFill>
                <a:schemeClr val="tx1"/>
              </a:solidFill>
            </a:endParaRPr>
          </a:p>
          <a:p>
            <a:pPr algn="ctr">
              <a:defRPr/>
            </a:pPr>
            <a:endParaRPr lang="ja-JP" altLang="en-US" sz="900" u="sng" dirty="0">
              <a:solidFill>
                <a:schemeClr val="tx1"/>
              </a:solidFill>
            </a:endParaRPr>
          </a:p>
        </p:txBody>
      </p:sp>
      <p:sp>
        <p:nvSpPr>
          <p:cNvPr id="10" name="矢印: 左 9">
            <a:extLst>
              <a:ext uri="{FF2B5EF4-FFF2-40B4-BE49-F238E27FC236}">
                <a16:creationId xmlns:a16="http://schemas.microsoft.com/office/drawing/2014/main" id="{7A9E5936-7F04-4D56-9EC2-7B463602640F}"/>
              </a:ext>
            </a:extLst>
          </p:cNvPr>
          <p:cNvSpPr/>
          <p:nvPr/>
        </p:nvSpPr>
        <p:spPr>
          <a:xfrm rot="13446243">
            <a:off x="5023637" y="584540"/>
            <a:ext cx="1007952" cy="484632"/>
          </a:xfrm>
          <a:prstGeom prst="lef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BBBE020F-39F7-4B59-9E8D-1F5B7572CF96}"/>
              </a:ext>
            </a:extLst>
          </p:cNvPr>
          <p:cNvSpPr/>
          <p:nvPr/>
        </p:nvSpPr>
        <p:spPr>
          <a:xfrm>
            <a:off x="178014" y="70445"/>
            <a:ext cx="5880136" cy="369332"/>
          </a:xfrm>
          <a:prstGeom prst="rect">
            <a:avLst/>
          </a:prstGeom>
          <a:solidFill>
            <a:schemeClr val="bg2"/>
          </a:solidFill>
          <a:ln>
            <a:solidFill>
              <a:schemeClr val="tx1"/>
            </a:solidFill>
          </a:ln>
        </p:spPr>
        <p:txBody>
          <a:bodyPr wrap="none">
            <a:spAutoFit/>
          </a:bodyPr>
          <a:lstStyle/>
          <a:p>
            <a:r>
              <a:rPr lang="en-US" altLang="ja-JP" b="1" dirty="0">
                <a:latin typeface="+mn-ea"/>
              </a:rPr>
              <a:t>International Landscape of STI Policy &amp; Diplomacy</a:t>
            </a:r>
            <a:endParaRPr lang="ja-JP" altLang="en-US" dirty="0"/>
          </a:p>
        </p:txBody>
      </p:sp>
    </p:spTree>
    <p:extLst>
      <p:ext uri="{BB962C8B-B14F-4D97-AF65-F5344CB8AC3E}">
        <p14:creationId xmlns:p14="http://schemas.microsoft.com/office/powerpoint/2010/main" val="161216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501" y="904383"/>
            <a:ext cx="11158725" cy="5699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4546" y="3111675"/>
            <a:ext cx="1246095" cy="155132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7" name="TextBox 3"/>
          <p:cNvSpPr txBox="1">
            <a:spLocks noChangeArrowheads="1"/>
          </p:cNvSpPr>
          <p:nvPr/>
        </p:nvSpPr>
        <p:spPr bwMode="auto">
          <a:xfrm>
            <a:off x="736847" y="217960"/>
            <a:ext cx="10298097" cy="646331"/>
          </a:xfrm>
          <a:prstGeom prst="rect">
            <a:avLst/>
          </a:prstGeom>
          <a:solidFill>
            <a:schemeClr val="accent1">
              <a:lumMod val="20000"/>
              <a:lumOff val="80000"/>
            </a:schemeClr>
          </a:solidFill>
          <a:ln>
            <a:solidFill>
              <a:schemeClr val="tx1"/>
            </a:solidFill>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en-GB" altLang="ja-JP" sz="1800" b="1" u="sng" dirty="0">
                <a:latin typeface="Arial" panose="020B0604020202020204" pitchFamily="34" charset="0"/>
                <a:cs typeface="Arial" panose="020B0604020202020204" pitchFamily="34" charset="0"/>
              </a:rPr>
              <a:t>OECD STI Outlook 2021 </a:t>
            </a:r>
            <a:r>
              <a:rPr lang="ja-JP" altLang="en-US" sz="1800" b="1" u="sng" dirty="0">
                <a:latin typeface="Arial" panose="020B0604020202020204" pitchFamily="34" charset="0"/>
                <a:cs typeface="Arial" panose="020B0604020202020204" pitchFamily="34" charset="0"/>
              </a:rPr>
              <a:t>⇒　</a:t>
            </a:r>
            <a:r>
              <a:rPr lang="en-US" altLang="ja-JP" sz="1800" b="1" u="sng" dirty="0">
                <a:latin typeface="Arial" panose="020B0604020202020204" pitchFamily="34" charset="0"/>
                <a:cs typeface="Arial" panose="020B0604020202020204" pitchFamily="34" charset="0"/>
              </a:rPr>
              <a:t>Outlook 2023</a:t>
            </a:r>
            <a:r>
              <a:rPr lang="ja-JP" altLang="en-US" sz="1800" b="1" u="sng" dirty="0">
                <a:latin typeface="Arial" panose="020B0604020202020204" pitchFamily="34" charset="0"/>
                <a:cs typeface="Arial" panose="020B0604020202020204" pitchFamily="34" charset="0"/>
              </a:rPr>
              <a:t>　⇒　</a:t>
            </a:r>
            <a:r>
              <a:rPr lang="en-US" altLang="ja-JP" sz="1800" b="1" u="sng" dirty="0">
                <a:latin typeface="Arial" panose="020B0604020202020204" pitchFamily="34" charset="0"/>
                <a:cs typeface="Arial" panose="020B0604020202020204" pitchFamily="34" charset="0"/>
              </a:rPr>
              <a:t>OECD</a:t>
            </a:r>
            <a:r>
              <a:rPr lang="ja-JP" altLang="en-US" sz="1800" b="1" u="sng" dirty="0">
                <a:latin typeface="Arial" panose="020B0604020202020204" pitchFamily="34" charset="0"/>
                <a:cs typeface="Arial" panose="020B0604020202020204" pitchFamily="34" charset="0"/>
              </a:rPr>
              <a:t>　</a:t>
            </a:r>
            <a:r>
              <a:rPr lang="en-US" altLang="ja-JP" sz="1800" b="1" u="sng" dirty="0">
                <a:latin typeface="Arial" panose="020B0604020202020204" pitchFamily="34" charset="0"/>
                <a:cs typeface="Arial" panose="020B0604020202020204" pitchFamily="34" charset="0"/>
              </a:rPr>
              <a:t>Ministerial Meeting in April 2024</a:t>
            </a:r>
            <a:endParaRPr lang="en-GB" altLang="ja-JP" sz="1800" b="1" u="sng" dirty="0">
              <a:latin typeface="Arial" panose="020B0604020202020204" pitchFamily="34" charset="0"/>
              <a:cs typeface="Arial" panose="020B0604020202020204" pitchFamily="34" charset="0"/>
            </a:endParaRPr>
          </a:p>
          <a:p>
            <a:pPr algn="ctr">
              <a:spcBef>
                <a:spcPct val="0"/>
              </a:spcBef>
              <a:buFontTx/>
              <a:buNone/>
              <a:defRPr/>
            </a:pPr>
            <a:r>
              <a:rPr lang="en-GB" altLang="ja-JP" sz="1800" b="1" u="sng" dirty="0">
                <a:latin typeface="Arial" panose="020B0604020202020204" pitchFamily="34" charset="0"/>
                <a:cs typeface="Arial" panose="020B0604020202020204" pitchFamily="34" charset="0"/>
              </a:rPr>
              <a:t>The pandemic is an opportunity to  </a:t>
            </a:r>
            <a:r>
              <a:rPr lang="en-GB" altLang="ja-JP" sz="1800" b="1" u="sng" dirty="0">
                <a:solidFill>
                  <a:srgbClr val="FF0000"/>
                </a:solidFill>
                <a:latin typeface="Arial" panose="020B0604020202020204" pitchFamily="34" charset="0"/>
                <a:cs typeface="Arial" panose="020B0604020202020204" pitchFamily="34" charset="0"/>
              </a:rPr>
              <a:t>reorient STI policies and trajectories</a:t>
            </a:r>
          </a:p>
        </p:txBody>
      </p:sp>
      <p:sp>
        <p:nvSpPr>
          <p:cNvPr id="2" name="楕円 1"/>
          <p:cNvSpPr/>
          <p:nvPr/>
        </p:nvSpPr>
        <p:spPr>
          <a:xfrm>
            <a:off x="1016218" y="1593464"/>
            <a:ext cx="527050" cy="4413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１</a:t>
            </a:r>
          </a:p>
        </p:txBody>
      </p:sp>
      <p:sp>
        <p:nvSpPr>
          <p:cNvPr id="9" name="楕円 8"/>
          <p:cNvSpPr/>
          <p:nvPr/>
        </p:nvSpPr>
        <p:spPr>
          <a:xfrm>
            <a:off x="2044360" y="4200109"/>
            <a:ext cx="527050" cy="442913"/>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４</a:t>
            </a:r>
          </a:p>
        </p:txBody>
      </p:sp>
      <p:sp>
        <p:nvSpPr>
          <p:cNvPr id="10" name="楕円 9"/>
          <p:cNvSpPr/>
          <p:nvPr/>
        </p:nvSpPr>
        <p:spPr>
          <a:xfrm>
            <a:off x="9992518" y="5689447"/>
            <a:ext cx="525462" cy="44291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５</a:t>
            </a:r>
          </a:p>
        </p:txBody>
      </p:sp>
      <p:sp>
        <p:nvSpPr>
          <p:cNvPr id="11" name="楕円 10"/>
          <p:cNvSpPr/>
          <p:nvPr/>
        </p:nvSpPr>
        <p:spPr>
          <a:xfrm>
            <a:off x="9992518" y="3723715"/>
            <a:ext cx="525463" cy="4413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３</a:t>
            </a:r>
          </a:p>
        </p:txBody>
      </p:sp>
      <p:sp>
        <p:nvSpPr>
          <p:cNvPr id="12" name="楕円 11"/>
          <p:cNvSpPr/>
          <p:nvPr/>
        </p:nvSpPr>
        <p:spPr>
          <a:xfrm>
            <a:off x="11291180" y="1765300"/>
            <a:ext cx="523875" cy="4413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２</a:t>
            </a:r>
          </a:p>
        </p:txBody>
      </p:sp>
      <p:pic>
        <p:nvPicPr>
          <p:cNvPr id="14" name="図 13">
            <a:extLst>
              <a:ext uri="{FF2B5EF4-FFF2-40B4-BE49-F238E27FC236}">
                <a16:creationId xmlns:a16="http://schemas.microsoft.com/office/drawing/2014/main" id="{55A55150-AFC8-4301-8C92-CE92624872A3}"/>
              </a:ext>
            </a:extLst>
          </p:cNvPr>
          <p:cNvPicPr>
            <a:picLocks noChangeAspect="1"/>
          </p:cNvPicPr>
          <p:nvPr/>
        </p:nvPicPr>
        <p:blipFill>
          <a:blip r:embed="rId5"/>
          <a:stretch>
            <a:fillRect/>
          </a:stretch>
        </p:blipFill>
        <p:spPr>
          <a:xfrm>
            <a:off x="277005" y="5209785"/>
            <a:ext cx="1161179" cy="1446578"/>
          </a:xfrm>
          <a:prstGeom prst="rect">
            <a:avLst/>
          </a:prstGeom>
        </p:spPr>
      </p:pic>
      <p:sp>
        <p:nvSpPr>
          <p:cNvPr id="3" name="楕円 2">
            <a:extLst>
              <a:ext uri="{FF2B5EF4-FFF2-40B4-BE49-F238E27FC236}">
                <a16:creationId xmlns:a16="http://schemas.microsoft.com/office/drawing/2014/main" id="{E118C76E-7512-4613-9E62-08B1E8D53F24}"/>
              </a:ext>
            </a:extLst>
          </p:cNvPr>
          <p:cNvSpPr/>
          <p:nvPr/>
        </p:nvSpPr>
        <p:spPr>
          <a:xfrm>
            <a:off x="133789" y="2862162"/>
            <a:ext cx="941033" cy="33014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2021</a:t>
            </a:r>
            <a:endParaRPr kumimoji="1" lang="ja-JP" altLang="en-US" sz="1600" dirty="0">
              <a:solidFill>
                <a:schemeClr val="tx1"/>
              </a:solidFill>
            </a:endParaRPr>
          </a:p>
        </p:txBody>
      </p:sp>
      <p:sp>
        <p:nvSpPr>
          <p:cNvPr id="15" name="楕円 14">
            <a:extLst>
              <a:ext uri="{FF2B5EF4-FFF2-40B4-BE49-F238E27FC236}">
                <a16:creationId xmlns:a16="http://schemas.microsoft.com/office/drawing/2014/main" id="{CFA91534-36B3-4CCE-A18E-0ECB8D438BCF}"/>
              </a:ext>
            </a:extLst>
          </p:cNvPr>
          <p:cNvSpPr/>
          <p:nvPr/>
        </p:nvSpPr>
        <p:spPr>
          <a:xfrm>
            <a:off x="85237" y="4906538"/>
            <a:ext cx="941033" cy="33014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2023</a:t>
            </a:r>
            <a:endParaRPr kumimoji="1" lang="ja-JP" altLang="en-US" sz="1600" dirty="0">
              <a:solidFill>
                <a:schemeClr val="tx1"/>
              </a:solidFill>
            </a:endParaRPr>
          </a:p>
        </p:txBody>
      </p:sp>
    </p:spTree>
    <p:extLst>
      <p:ext uri="{BB962C8B-B14F-4D97-AF65-F5344CB8AC3E}">
        <p14:creationId xmlns:p14="http://schemas.microsoft.com/office/powerpoint/2010/main" val="3601036611"/>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図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66938" y="1116830"/>
            <a:ext cx="5097462" cy="3348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p:nvSpPr>
        <p:spPr>
          <a:xfrm>
            <a:off x="2632074" y="6257974"/>
            <a:ext cx="8604885" cy="5001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050" dirty="0">
                <a:solidFill>
                  <a:schemeClr val="tx1"/>
                </a:solidFill>
              </a:rPr>
              <a:t>“Three frames for innovation policy: R&amp;D, systems of innovation and transformative change”, J. </a:t>
            </a:r>
            <a:r>
              <a:rPr lang="en-US" altLang="ja-JP" sz="1050" dirty="0" err="1">
                <a:solidFill>
                  <a:schemeClr val="tx1"/>
                </a:solidFill>
              </a:rPr>
              <a:t>Schot</a:t>
            </a:r>
            <a:r>
              <a:rPr lang="en-US" altLang="ja-JP" sz="1050" dirty="0">
                <a:solidFill>
                  <a:schemeClr val="tx1"/>
                </a:solidFill>
              </a:rPr>
              <a:t> and W. E. </a:t>
            </a:r>
            <a:r>
              <a:rPr lang="en-US" altLang="ja-JP" sz="1050" dirty="0" err="1">
                <a:solidFill>
                  <a:schemeClr val="tx1"/>
                </a:solidFill>
              </a:rPr>
              <a:t>Steinmuller</a:t>
            </a:r>
            <a:r>
              <a:rPr lang="en-US" altLang="ja-JP" sz="1050" dirty="0">
                <a:solidFill>
                  <a:schemeClr val="tx1"/>
                </a:solidFill>
              </a:rPr>
              <a:t>, </a:t>
            </a:r>
            <a:r>
              <a:rPr lang="en-US" altLang="ja-JP" sz="1050" u="sng" dirty="0">
                <a:solidFill>
                  <a:schemeClr val="tx1"/>
                </a:solidFill>
              </a:rPr>
              <a:t>Research Policy</a:t>
            </a:r>
            <a:r>
              <a:rPr lang="en-US" altLang="ja-JP" sz="1050" dirty="0">
                <a:solidFill>
                  <a:schemeClr val="tx1"/>
                </a:solidFill>
              </a:rPr>
              <a:t>, </a:t>
            </a:r>
            <a:r>
              <a:rPr lang="en-US" altLang="ja-JP" sz="1050" u="sng" dirty="0">
                <a:solidFill>
                  <a:schemeClr val="tx1"/>
                </a:solidFill>
              </a:rPr>
              <a:t>47</a:t>
            </a:r>
            <a:r>
              <a:rPr lang="en-US" altLang="ja-JP" sz="1050" dirty="0">
                <a:solidFill>
                  <a:schemeClr val="tx1"/>
                </a:solidFill>
              </a:rPr>
              <a:t>, 1554-1567 (2018).  “Priority setting in Research &amp; Technology Policy- Historical Developments and Recent Trends”, </a:t>
            </a:r>
            <a:r>
              <a:rPr lang="en-US" altLang="ja-JP" sz="1050" dirty="0" err="1">
                <a:solidFill>
                  <a:schemeClr val="tx1"/>
                </a:solidFill>
              </a:rPr>
              <a:t>H.Gassler</a:t>
            </a:r>
            <a:r>
              <a:rPr lang="en-US" altLang="ja-JP" sz="1050" dirty="0">
                <a:solidFill>
                  <a:schemeClr val="tx1"/>
                </a:solidFill>
              </a:rPr>
              <a:t>, </a:t>
            </a:r>
            <a:r>
              <a:rPr lang="en-US" altLang="ja-JP" sz="1050" dirty="0" err="1">
                <a:solidFill>
                  <a:schemeClr val="tx1"/>
                </a:solidFill>
              </a:rPr>
              <a:t>W.Polt</a:t>
            </a:r>
            <a:r>
              <a:rPr lang="en-US" altLang="ja-JP" sz="1050" dirty="0">
                <a:solidFill>
                  <a:schemeClr val="tx1"/>
                </a:solidFill>
              </a:rPr>
              <a:t> and </a:t>
            </a:r>
            <a:r>
              <a:rPr lang="en-US" altLang="ja-JP" sz="1050" dirty="0" err="1">
                <a:solidFill>
                  <a:schemeClr val="tx1"/>
                </a:solidFill>
              </a:rPr>
              <a:t>C.Rammer</a:t>
            </a:r>
            <a:r>
              <a:rPr lang="en-US" altLang="ja-JP" sz="1050" dirty="0">
                <a:solidFill>
                  <a:schemeClr val="tx1"/>
                </a:solidFill>
              </a:rPr>
              <a:t>, </a:t>
            </a:r>
            <a:r>
              <a:rPr lang="en-US" altLang="ja-JP" sz="1050" dirty="0" err="1">
                <a:solidFill>
                  <a:schemeClr val="tx1"/>
                </a:solidFill>
              </a:rPr>
              <a:t>InTeReg</a:t>
            </a:r>
            <a:r>
              <a:rPr lang="en-US" altLang="ja-JP" sz="1050" dirty="0">
                <a:solidFill>
                  <a:schemeClr val="tx1"/>
                </a:solidFill>
              </a:rPr>
              <a:t> Working Paper No.36, 2007.</a:t>
            </a:r>
            <a:endParaRPr lang="ja-JP" altLang="en-US" sz="1050" dirty="0">
              <a:solidFill>
                <a:schemeClr val="tx1"/>
              </a:solidFill>
            </a:endParaRPr>
          </a:p>
        </p:txBody>
      </p:sp>
      <p:sp>
        <p:nvSpPr>
          <p:cNvPr id="7" name="正方形/長方形 6"/>
          <p:cNvSpPr/>
          <p:nvPr/>
        </p:nvSpPr>
        <p:spPr>
          <a:xfrm>
            <a:off x="4576296" y="2786489"/>
            <a:ext cx="3815232" cy="55799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II. industrial technology policy approach </a:t>
            </a:r>
          </a:p>
          <a:p>
            <a:pPr algn="ctr">
              <a:defRPr/>
            </a:pPr>
            <a:r>
              <a:rPr lang="en-US" altLang="ja-JP" sz="1400" b="1" dirty="0">
                <a:solidFill>
                  <a:schemeClr val="tx1"/>
                </a:solidFill>
              </a:rPr>
              <a:t>civil industrial key </a:t>
            </a:r>
            <a:r>
              <a:rPr lang="en-US" altLang="ja-JP" sz="1400" b="1" dirty="0" err="1">
                <a:solidFill>
                  <a:schemeClr val="tx1"/>
                </a:solidFill>
              </a:rPr>
              <a:t>technologies</a:t>
            </a:r>
            <a:r>
              <a:rPr lang="en-US" altLang="ja-JP" sz="1400" dirty="0" err="1"/>
              <a:t>l</a:t>
            </a:r>
            <a:endParaRPr lang="ja-JP" altLang="en-US" sz="1400" dirty="0"/>
          </a:p>
        </p:txBody>
      </p:sp>
      <p:sp>
        <p:nvSpPr>
          <p:cNvPr id="10" name="正方形/長方形 9"/>
          <p:cNvSpPr/>
          <p:nvPr/>
        </p:nvSpPr>
        <p:spPr>
          <a:xfrm>
            <a:off x="1697038" y="4446590"/>
            <a:ext cx="1390650" cy="2127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World War II</a:t>
            </a:r>
            <a:endParaRPr lang="ja-JP" altLang="en-US" sz="1400" b="1" dirty="0">
              <a:solidFill>
                <a:schemeClr val="tx1"/>
              </a:solidFill>
            </a:endParaRPr>
          </a:p>
        </p:txBody>
      </p:sp>
      <p:sp>
        <p:nvSpPr>
          <p:cNvPr id="14" name="正方形/長方形 13"/>
          <p:cNvSpPr/>
          <p:nvPr/>
        </p:nvSpPr>
        <p:spPr>
          <a:xfrm>
            <a:off x="6139207" y="1152527"/>
            <a:ext cx="2567913" cy="785811"/>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b="1" dirty="0">
                <a:solidFill>
                  <a:schemeClr val="tx1"/>
                </a:solidFill>
              </a:rPr>
              <a:t>IV. Social transformation approach, “mission–oriented innovation policy” </a:t>
            </a:r>
            <a:endParaRPr lang="ja-JP" altLang="en-US" sz="1400" dirty="0"/>
          </a:p>
        </p:txBody>
      </p:sp>
      <p:sp>
        <p:nvSpPr>
          <p:cNvPr id="15" name="正方形/長方形 14"/>
          <p:cNvSpPr/>
          <p:nvPr/>
        </p:nvSpPr>
        <p:spPr>
          <a:xfrm>
            <a:off x="5070642" y="2151064"/>
            <a:ext cx="2663657" cy="47785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III. national innovation </a:t>
            </a:r>
          </a:p>
          <a:p>
            <a:pPr algn="ctr">
              <a:defRPr/>
            </a:pPr>
            <a:r>
              <a:rPr lang="en-US" altLang="ja-JP" sz="1400" b="1" dirty="0">
                <a:solidFill>
                  <a:schemeClr val="tx1"/>
                </a:solidFill>
              </a:rPr>
              <a:t>system </a:t>
            </a:r>
            <a:r>
              <a:rPr lang="en-US" altLang="ja-JP" sz="1400" b="1" dirty="0" err="1">
                <a:solidFill>
                  <a:schemeClr val="tx1"/>
                </a:solidFill>
              </a:rPr>
              <a:t>approach</a:t>
            </a:r>
            <a:r>
              <a:rPr lang="en-US" altLang="ja-JP" sz="1400" dirty="0" err="1"/>
              <a:t>l</a:t>
            </a:r>
            <a:endParaRPr lang="ja-JP" altLang="en-US" sz="1400" dirty="0"/>
          </a:p>
        </p:txBody>
      </p:sp>
      <p:sp>
        <p:nvSpPr>
          <p:cNvPr id="16" name="正方形/長方形 15"/>
          <p:cNvSpPr/>
          <p:nvPr/>
        </p:nvSpPr>
        <p:spPr>
          <a:xfrm>
            <a:off x="2349502" y="3540126"/>
            <a:ext cx="4331495" cy="49212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I. government led technology policy approach </a:t>
            </a:r>
          </a:p>
          <a:p>
            <a:pPr algn="ctr">
              <a:defRPr/>
            </a:pPr>
            <a:r>
              <a:rPr lang="en-US" altLang="ja-JP" sz="1400" b="1" dirty="0">
                <a:solidFill>
                  <a:schemeClr val="tx1"/>
                </a:solidFill>
              </a:rPr>
              <a:t>military key technologies, “big </a:t>
            </a:r>
            <a:r>
              <a:rPr lang="en-US" altLang="ja-JP" sz="1400" b="1" dirty="0" err="1">
                <a:solidFill>
                  <a:schemeClr val="tx1"/>
                </a:solidFill>
              </a:rPr>
              <a:t>science”</a:t>
            </a:r>
            <a:r>
              <a:rPr lang="en-US" altLang="ja-JP" sz="1400" dirty="0" err="1"/>
              <a:t>l</a:t>
            </a:r>
            <a:endParaRPr lang="ja-JP" altLang="en-US" sz="1400" dirty="0"/>
          </a:p>
        </p:txBody>
      </p:sp>
      <p:sp>
        <p:nvSpPr>
          <p:cNvPr id="17" name="正方形/長方形 16"/>
          <p:cNvSpPr/>
          <p:nvPr/>
        </p:nvSpPr>
        <p:spPr>
          <a:xfrm>
            <a:off x="405025" y="1629359"/>
            <a:ext cx="2766134" cy="107036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b="1" dirty="0">
                <a:solidFill>
                  <a:schemeClr val="tx1"/>
                </a:solidFill>
              </a:rPr>
              <a:t>Fig. Historical layered framework of Priority Setting in technology policy</a:t>
            </a:r>
            <a:endParaRPr lang="ja-JP" altLang="en-US" sz="1400" b="1" dirty="0">
              <a:solidFill>
                <a:schemeClr val="tx1"/>
              </a:solidFill>
            </a:endParaRPr>
          </a:p>
        </p:txBody>
      </p:sp>
      <p:sp>
        <p:nvSpPr>
          <p:cNvPr id="19" name="正方形/長方形 18"/>
          <p:cNvSpPr/>
          <p:nvPr/>
        </p:nvSpPr>
        <p:spPr>
          <a:xfrm>
            <a:off x="3777563" y="4531501"/>
            <a:ext cx="938455" cy="2732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1970’s</a:t>
            </a:r>
            <a:endParaRPr lang="ja-JP" altLang="en-US" sz="1400" b="1" dirty="0">
              <a:solidFill>
                <a:schemeClr val="tx1"/>
              </a:solidFill>
            </a:endParaRPr>
          </a:p>
        </p:txBody>
      </p:sp>
      <p:sp>
        <p:nvSpPr>
          <p:cNvPr id="21" name="正方形/長方形 20"/>
          <p:cNvSpPr/>
          <p:nvPr/>
        </p:nvSpPr>
        <p:spPr>
          <a:xfrm>
            <a:off x="4919570" y="4530051"/>
            <a:ext cx="854075" cy="2397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1980’s</a:t>
            </a:r>
            <a:endParaRPr lang="ja-JP" altLang="en-US" sz="1400" b="1" dirty="0">
              <a:solidFill>
                <a:schemeClr val="tx1"/>
              </a:solidFill>
            </a:endParaRPr>
          </a:p>
        </p:txBody>
      </p:sp>
      <p:sp>
        <p:nvSpPr>
          <p:cNvPr id="22" name="正方形/長方形 21"/>
          <p:cNvSpPr/>
          <p:nvPr/>
        </p:nvSpPr>
        <p:spPr>
          <a:xfrm>
            <a:off x="5940272" y="4525648"/>
            <a:ext cx="781052" cy="23018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2010’s</a:t>
            </a:r>
            <a:endParaRPr lang="ja-JP" altLang="en-US" sz="1400" b="1" dirty="0">
              <a:solidFill>
                <a:schemeClr val="tx1"/>
              </a:solidFill>
            </a:endParaRPr>
          </a:p>
        </p:txBody>
      </p:sp>
      <p:sp>
        <p:nvSpPr>
          <p:cNvPr id="23" name="角丸四角形 22"/>
          <p:cNvSpPr/>
          <p:nvPr/>
        </p:nvSpPr>
        <p:spPr>
          <a:xfrm>
            <a:off x="9017005" y="4055904"/>
            <a:ext cx="2952419" cy="760982"/>
          </a:xfrm>
          <a:prstGeom prst="roundRect">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b="1" dirty="0">
                <a:solidFill>
                  <a:schemeClr val="tx1"/>
                </a:solidFill>
                <a:cs typeface="Times New Roman" panose="02020603050405020304" pitchFamily="18" charset="0"/>
              </a:rPr>
              <a:t>  </a:t>
            </a:r>
            <a:r>
              <a:rPr lang="en-US" altLang="ja-JP" sz="1400" b="1" u="sng" dirty="0">
                <a:solidFill>
                  <a:schemeClr val="tx1"/>
                </a:solidFill>
                <a:cs typeface="Times New Roman" panose="02020603050405020304" pitchFamily="18" charset="0"/>
              </a:rPr>
              <a:t>Japan</a:t>
            </a:r>
          </a:p>
          <a:p>
            <a:pPr>
              <a:defRPr/>
            </a:pPr>
            <a:r>
              <a:rPr lang="en-US" altLang="ja-JP" sz="1400" b="1" dirty="0">
                <a:solidFill>
                  <a:schemeClr val="tx1"/>
                </a:solidFill>
                <a:cs typeface="Times New Roman" panose="02020603050405020304" pitchFamily="18" charset="0"/>
              </a:rPr>
              <a:t>STI</a:t>
            </a:r>
            <a:r>
              <a:rPr lang="ja-JP" altLang="en-US" sz="1400" b="1" dirty="0">
                <a:solidFill>
                  <a:schemeClr val="tx1"/>
                </a:solidFill>
                <a:cs typeface="Times New Roman" panose="02020603050405020304" pitchFamily="18" charset="0"/>
              </a:rPr>
              <a:t> </a:t>
            </a:r>
            <a:r>
              <a:rPr lang="en-US" altLang="ja-JP" sz="1400" b="1" dirty="0">
                <a:solidFill>
                  <a:schemeClr val="tx1"/>
                </a:solidFill>
                <a:cs typeface="Times New Roman" panose="02020603050405020304" pitchFamily="18" charset="0"/>
              </a:rPr>
              <a:t>Basic</a:t>
            </a:r>
            <a:r>
              <a:rPr lang="ja-JP" altLang="en-US" sz="1400" b="1" dirty="0">
                <a:solidFill>
                  <a:schemeClr val="tx1"/>
                </a:solidFill>
                <a:cs typeface="Times New Roman" panose="02020603050405020304" pitchFamily="18" charset="0"/>
              </a:rPr>
              <a:t> </a:t>
            </a:r>
            <a:r>
              <a:rPr lang="en-US" altLang="ja-JP" sz="1400" b="1" dirty="0">
                <a:solidFill>
                  <a:schemeClr val="tx1"/>
                </a:solidFill>
                <a:cs typeface="Times New Roman" panose="02020603050405020304" pitchFamily="18" charset="0"/>
              </a:rPr>
              <a:t>Law 2020 and 6</a:t>
            </a:r>
            <a:r>
              <a:rPr lang="en-US" altLang="ja-JP" sz="1400" b="1" baseline="30000" dirty="0">
                <a:solidFill>
                  <a:schemeClr val="tx1"/>
                </a:solidFill>
                <a:cs typeface="Times New Roman" panose="02020603050405020304" pitchFamily="18" charset="0"/>
              </a:rPr>
              <a:t>th</a:t>
            </a:r>
            <a:r>
              <a:rPr lang="en-US" altLang="ja-JP" sz="1400" b="1" dirty="0">
                <a:solidFill>
                  <a:schemeClr val="tx1"/>
                </a:solidFill>
                <a:cs typeface="Times New Roman" panose="02020603050405020304" pitchFamily="18" charset="0"/>
              </a:rPr>
              <a:t> STI Basic Plan (2021</a:t>
            </a:r>
            <a:r>
              <a:rPr lang="ja-JP" altLang="en-US" sz="1400" b="1" dirty="0">
                <a:solidFill>
                  <a:schemeClr val="tx1"/>
                </a:solidFill>
                <a:cs typeface="Times New Roman" panose="02020603050405020304" pitchFamily="18" charset="0"/>
              </a:rPr>
              <a:t>～</a:t>
            </a:r>
            <a:r>
              <a:rPr lang="en-US" altLang="ja-JP" sz="1400" b="1" dirty="0">
                <a:solidFill>
                  <a:schemeClr val="tx1"/>
                </a:solidFill>
                <a:cs typeface="Times New Roman" panose="02020603050405020304" pitchFamily="18" charset="0"/>
              </a:rPr>
              <a:t>2025)</a:t>
            </a:r>
            <a:endParaRPr lang="ja-JP" altLang="en-US" sz="1400" b="1" dirty="0">
              <a:solidFill>
                <a:schemeClr val="tx1"/>
              </a:solidFill>
            </a:endParaRPr>
          </a:p>
          <a:p>
            <a:pPr>
              <a:defRPr/>
            </a:pPr>
            <a:endParaRPr lang="ja-JP" altLang="en-US" sz="787" b="1" dirty="0">
              <a:solidFill>
                <a:schemeClr val="tx1"/>
              </a:solidFill>
              <a:latin typeface="+mn-ea"/>
            </a:endParaRPr>
          </a:p>
        </p:txBody>
      </p:sp>
      <p:sp>
        <p:nvSpPr>
          <p:cNvPr id="5" name="正方形/長方形 4"/>
          <p:cNvSpPr/>
          <p:nvPr/>
        </p:nvSpPr>
        <p:spPr>
          <a:xfrm>
            <a:off x="2266952" y="4160023"/>
            <a:ext cx="5190488" cy="204015"/>
          </a:xfrm>
          <a:prstGeom prst="rect">
            <a:avLst/>
          </a:prstGeom>
          <a:solidFill>
            <a:schemeClr val="accent3">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b="1" dirty="0">
                <a:solidFill>
                  <a:schemeClr val="tx1"/>
                </a:solidFill>
              </a:rPr>
              <a:t>     Basic science and technologies </a:t>
            </a:r>
            <a:endParaRPr lang="ja-JP" altLang="en-US" sz="1200" b="1" dirty="0">
              <a:solidFill>
                <a:schemeClr val="tx1"/>
              </a:solidFill>
            </a:endParaRPr>
          </a:p>
        </p:txBody>
      </p:sp>
      <p:sp>
        <p:nvSpPr>
          <p:cNvPr id="18" name="角丸四角形 17"/>
          <p:cNvSpPr/>
          <p:nvPr/>
        </p:nvSpPr>
        <p:spPr>
          <a:xfrm>
            <a:off x="467360" y="296864"/>
            <a:ext cx="6023928" cy="414336"/>
          </a:xfrm>
          <a:prstGeom prst="roundRect">
            <a:avLst/>
          </a:prstGeom>
          <a:solidFill>
            <a:schemeClr val="accent3">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Historical Change of STI Policy after WWII</a:t>
            </a:r>
          </a:p>
        </p:txBody>
      </p:sp>
      <p:sp>
        <p:nvSpPr>
          <p:cNvPr id="2" name="正方形/長方形 1"/>
          <p:cNvSpPr/>
          <p:nvPr/>
        </p:nvSpPr>
        <p:spPr>
          <a:xfrm>
            <a:off x="467360" y="5003796"/>
            <a:ext cx="11348720" cy="1077218"/>
          </a:xfrm>
          <a:prstGeom prst="rect">
            <a:avLst/>
          </a:prstGeom>
          <a:solidFill>
            <a:schemeClr val="accent1">
              <a:lumMod val="20000"/>
              <a:lumOff val="80000"/>
            </a:schemeClr>
          </a:solidFill>
          <a:ln>
            <a:solidFill>
              <a:schemeClr val="tx1"/>
            </a:solidFill>
          </a:ln>
        </p:spPr>
        <p:txBody>
          <a:bodyPr wrap="square">
            <a:spAutoFit/>
          </a:bodyPr>
          <a:lstStyle/>
          <a:p>
            <a:pPr>
              <a:defRPr/>
            </a:pPr>
            <a:r>
              <a:rPr lang="en-US" altLang="ja-JP" sz="1600" dirty="0">
                <a:solidFill>
                  <a:srgbClr val="000000"/>
                </a:solidFill>
                <a:latin typeface="Arial" panose="020B0604020202020204" pitchFamily="34" charset="0"/>
              </a:rPr>
              <a:t>“</a:t>
            </a:r>
            <a:r>
              <a:rPr lang="en-US" altLang="ja-JP" sz="1600" b="1" u="sng" dirty="0">
                <a:solidFill>
                  <a:srgbClr val="FF0000"/>
                </a:solidFill>
                <a:latin typeface="Arial" panose="020B0604020202020204" pitchFamily="34" charset="0"/>
              </a:rPr>
              <a:t>Economic competitiveness </a:t>
            </a:r>
            <a:r>
              <a:rPr lang="en-US" altLang="ja-JP" sz="1600" dirty="0">
                <a:solidFill>
                  <a:srgbClr val="000000"/>
                </a:solidFill>
                <a:latin typeface="Arial" panose="020B0604020202020204" pitchFamily="34" charset="0"/>
              </a:rPr>
              <a:t>has been the most dominant rationale for government support to STI activities over </a:t>
            </a:r>
            <a:r>
              <a:rPr lang="en-US" altLang="ja-JP" sz="1600" b="1" dirty="0">
                <a:solidFill>
                  <a:srgbClr val="000000"/>
                </a:solidFill>
                <a:latin typeface="Arial" panose="020B0604020202020204" pitchFamily="34" charset="0"/>
              </a:rPr>
              <a:t>the last 30 years </a:t>
            </a:r>
            <a:r>
              <a:rPr lang="en-US" altLang="ja-JP" sz="1600" dirty="0">
                <a:solidFill>
                  <a:srgbClr val="000000"/>
                </a:solidFill>
                <a:latin typeface="Arial" panose="020B0604020202020204" pitchFamily="34" charset="0"/>
              </a:rPr>
              <a:t>in most countries. While this is likely to continue, other rationales are emerging, particularly in light of calls for ‘just’ </a:t>
            </a:r>
            <a:r>
              <a:rPr lang="en-US" altLang="ja-JP" sz="1600" u="sng" dirty="0">
                <a:solidFill>
                  <a:srgbClr val="000000"/>
                </a:solidFill>
                <a:latin typeface="Arial" panose="020B0604020202020204" pitchFamily="34" charset="0"/>
              </a:rPr>
              <a:t>sustainability transitions</a:t>
            </a:r>
            <a:r>
              <a:rPr lang="en-US" altLang="ja-JP" sz="1600" dirty="0">
                <a:solidFill>
                  <a:srgbClr val="000000"/>
                </a:solidFill>
                <a:latin typeface="Arial" panose="020B0604020202020204" pitchFamily="34" charset="0"/>
              </a:rPr>
              <a:t>, which will affect STI priorities and practices. These rationales </a:t>
            </a:r>
            <a:r>
              <a:rPr lang="en-US" altLang="ja-JP" sz="1600" u="sng" dirty="0">
                <a:solidFill>
                  <a:srgbClr val="000000"/>
                </a:solidFill>
                <a:latin typeface="Arial" panose="020B0604020202020204" pitchFamily="34" charset="0"/>
              </a:rPr>
              <a:t>include </a:t>
            </a:r>
            <a:r>
              <a:rPr lang="en-US" altLang="ja-JP" sz="1600" b="1" u="sng" dirty="0">
                <a:solidFill>
                  <a:srgbClr val="FF0000"/>
                </a:solidFill>
                <a:latin typeface="Arial" panose="020B0604020202020204" pitchFamily="34" charset="0"/>
              </a:rPr>
              <a:t>sustainability, inclusivity, resiliency and security</a:t>
            </a:r>
            <a:r>
              <a:rPr lang="en-US" altLang="ja-JP" sz="1600" dirty="0">
                <a:solidFill>
                  <a:srgbClr val="000000"/>
                </a:solidFill>
                <a:latin typeface="Arial" panose="020B0604020202020204" pitchFamily="34" charset="0"/>
              </a:rPr>
              <a:t>.”(OECD, CSTP, Oct 2021) </a:t>
            </a:r>
            <a:endParaRPr lang="ja-JP" altLang="en-US" sz="1600" dirty="0"/>
          </a:p>
        </p:txBody>
      </p:sp>
      <p:sp>
        <p:nvSpPr>
          <p:cNvPr id="8" name="右大かっこ 7"/>
          <p:cNvSpPr/>
          <p:nvPr/>
        </p:nvSpPr>
        <p:spPr>
          <a:xfrm>
            <a:off x="8767132" y="1558551"/>
            <a:ext cx="98425" cy="3251200"/>
          </a:xfrm>
          <a:prstGeom prst="righ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350"/>
          </a:p>
        </p:txBody>
      </p:sp>
      <p:sp>
        <p:nvSpPr>
          <p:cNvPr id="12" name="四角形吹き出し 11"/>
          <p:cNvSpPr/>
          <p:nvPr/>
        </p:nvSpPr>
        <p:spPr>
          <a:xfrm>
            <a:off x="7899300" y="153553"/>
            <a:ext cx="3689031" cy="998537"/>
          </a:xfrm>
          <a:prstGeom prst="wedgeRectCallout">
            <a:avLst>
              <a:gd name="adj1" fmla="val -37970"/>
              <a:gd name="adj2" fmla="val 87540"/>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t>“Securitization of STI”, Economy,</a:t>
            </a:r>
          </a:p>
          <a:p>
            <a:pPr algn="ctr">
              <a:defRPr/>
            </a:pPr>
            <a:r>
              <a:rPr lang="en-US" altLang="ja-JP" sz="1400" b="1" dirty="0"/>
              <a:t>Sustainability, inclusivity, Resilience, Security, &amp; Foreign Policy</a:t>
            </a:r>
            <a:endParaRPr lang="ja-JP" altLang="en-US" sz="1400" b="1" dirty="0"/>
          </a:p>
        </p:txBody>
      </p:sp>
      <p:sp>
        <p:nvSpPr>
          <p:cNvPr id="27" name="角丸四角形 1"/>
          <p:cNvSpPr/>
          <p:nvPr/>
        </p:nvSpPr>
        <p:spPr>
          <a:xfrm>
            <a:off x="8940800" y="1299462"/>
            <a:ext cx="2986243" cy="923826"/>
          </a:xfrm>
          <a:prstGeom prst="roundRect">
            <a:avLst/>
          </a:prstGeom>
          <a:solidFill>
            <a:schemeClr val="accent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Corona Pandemic,</a:t>
            </a:r>
          </a:p>
          <a:p>
            <a:pPr algn="ctr">
              <a:defRPr/>
            </a:pPr>
            <a:r>
              <a:rPr lang="en-US" altLang="ja-JP" sz="1400" b="1" dirty="0">
                <a:solidFill>
                  <a:schemeClr val="tx1"/>
                </a:solidFill>
              </a:rPr>
              <a:t>Russia-Ukraine War,</a:t>
            </a:r>
          </a:p>
          <a:p>
            <a:pPr algn="ctr">
              <a:defRPr/>
            </a:pPr>
            <a:r>
              <a:rPr lang="en-US" altLang="ja-JP" sz="1400" b="1" dirty="0">
                <a:solidFill>
                  <a:schemeClr val="tx1"/>
                </a:solidFill>
              </a:rPr>
              <a:t>US-China Cold war,</a:t>
            </a:r>
          </a:p>
          <a:p>
            <a:pPr algn="ctr">
              <a:defRPr/>
            </a:pPr>
            <a:r>
              <a:rPr lang="en-US" altLang="ja-JP" sz="1400" b="1" dirty="0">
                <a:solidFill>
                  <a:schemeClr val="tx1"/>
                </a:solidFill>
              </a:rPr>
              <a:t>Techno-security globalism </a:t>
            </a:r>
          </a:p>
        </p:txBody>
      </p:sp>
      <p:sp>
        <p:nvSpPr>
          <p:cNvPr id="24" name="正方形/長方形 23"/>
          <p:cNvSpPr/>
          <p:nvPr/>
        </p:nvSpPr>
        <p:spPr>
          <a:xfrm>
            <a:off x="6901877" y="4491811"/>
            <a:ext cx="967580" cy="249236"/>
          </a:xfrm>
          <a:prstGeom prst="rect">
            <a:avLst/>
          </a:prstGeom>
          <a:solidFill>
            <a:schemeClr val="accent4">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rgbClr val="FF0000"/>
                </a:solidFill>
              </a:rPr>
              <a:t>2022</a:t>
            </a:r>
            <a:r>
              <a:rPr lang="ja-JP" altLang="en-US" sz="1600" b="1" dirty="0">
                <a:solidFill>
                  <a:srgbClr val="FF0000"/>
                </a:solidFill>
              </a:rPr>
              <a:t>～</a:t>
            </a:r>
          </a:p>
        </p:txBody>
      </p:sp>
      <p:sp>
        <p:nvSpPr>
          <p:cNvPr id="4" name="楕円 3"/>
          <p:cNvSpPr/>
          <p:nvPr/>
        </p:nvSpPr>
        <p:spPr>
          <a:xfrm>
            <a:off x="5855176" y="258757"/>
            <a:ext cx="6104652" cy="220553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p:cNvSpPr/>
          <p:nvPr/>
        </p:nvSpPr>
        <p:spPr>
          <a:xfrm>
            <a:off x="8675559" y="935421"/>
            <a:ext cx="3393254" cy="405129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上下矢印 8">
            <a:extLst>
              <a:ext uri="{FF2B5EF4-FFF2-40B4-BE49-F238E27FC236}">
                <a16:creationId xmlns:a16="http://schemas.microsoft.com/office/drawing/2014/main" id="{D92EC806-3D77-4FE4-A7DD-483263339862}"/>
              </a:ext>
            </a:extLst>
          </p:cNvPr>
          <p:cNvSpPr/>
          <p:nvPr/>
        </p:nvSpPr>
        <p:spPr>
          <a:xfrm>
            <a:off x="10144133" y="2151065"/>
            <a:ext cx="544370" cy="212150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29" name="角丸四角形 25">
            <a:extLst>
              <a:ext uri="{FF2B5EF4-FFF2-40B4-BE49-F238E27FC236}">
                <a16:creationId xmlns:a16="http://schemas.microsoft.com/office/drawing/2014/main" id="{89537A3F-3C33-469C-A818-35A96650EA69}"/>
              </a:ext>
            </a:extLst>
          </p:cNvPr>
          <p:cNvSpPr/>
          <p:nvPr/>
        </p:nvSpPr>
        <p:spPr>
          <a:xfrm>
            <a:off x="8940800" y="2628918"/>
            <a:ext cx="2875280" cy="991502"/>
          </a:xfrm>
          <a:prstGeom prst="roundRect">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rPr>
              <a:t>*</a:t>
            </a:r>
            <a:r>
              <a:rPr lang="en-US" altLang="ja-JP" sz="1200" b="1" dirty="0">
                <a:solidFill>
                  <a:schemeClr val="tx1"/>
                </a:solidFill>
              </a:rPr>
              <a:t>UN STI for SDGs, STI </a:t>
            </a:r>
          </a:p>
          <a:p>
            <a:pPr algn="ctr">
              <a:defRPr/>
            </a:pPr>
            <a:r>
              <a:rPr lang="en-US" altLang="ja-JP" sz="1200" b="1" dirty="0">
                <a:solidFill>
                  <a:schemeClr val="tx1"/>
                </a:solidFill>
              </a:rPr>
              <a:t>  Roadmap, Pilot Programs</a:t>
            </a:r>
          </a:p>
          <a:p>
            <a:pPr algn="ctr">
              <a:defRPr/>
            </a:pPr>
            <a:r>
              <a:rPr lang="en-US" altLang="ja-JP" sz="1200" b="1" dirty="0">
                <a:solidFill>
                  <a:schemeClr val="tx1"/>
                </a:solidFill>
              </a:rPr>
              <a:t>*OECD S&amp;T Policy 2025</a:t>
            </a:r>
          </a:p>
          <a:p>
            <a:pPr algn="ctr">
              <a:defRPr/>
            </a:pPr>
            <a:r>
              <a:rPr lang="en-US" altLang="ja-JP" sz="1200" b="1" dirty="0">
                <a:solidFill>
                  <a:schemeClr val="tx1"/>
                </a:solidFill>
              </a:rPr>
              <a:t>*EU Horizon Europe</a:t>
            </a:r>
          </a:p>
          <a:p>
            <a:pPr algn="ctr">
              <a:defRPr/>
            </a:pPr>
            <a:r>
              <a:rPr lang="en-US" altLang="ja-JP" sz="1200" b="1" dirty="0">
                <a:solidFill>
                  <a:schemeClr val="tx1"/>
                </a:solidFill>
              </a:rPr>
              <a:t>*ISC, *FMSTAN/INGSA</a:t>
            </a:r>
            <a:endParaRPr lang="ja-JP" altLang="en-US" sz="1200" b="1" dirty="0">
              <a:solidFill>
                <a:schemeClr val="tx1"/>
              </a:solidFill>
            </a:endParaRPr>
          </a:p>
        </p:txBody>
      </p:sp>
    </p:spTree>
    <p:extLst>
      <p:ext uri="{BB962C8B-B14F-4D97-AF65-F5344CB8AC3E}">
        <p14:creationId xmlns:p14="http://schemas.microsoft.com/office/powerpoint/2010/main" val="27221695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ppt_x"/>
                                          </p:val>
                                        </p:tav>
                                        <p:tav tm="100000">
                                          <p:val>
                                            <p:strVal val="#ppt_x"/>
                                          </p:val>
                                        </p:tav>
                                      </p:tavLst>
                                    </p:anim>
                                    <p:anim calcmode="lin" valueType="num">
                                      <p:cBhvr additive="base">
                                        <p:cTn id="2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9"/>
          <p:cNvSpPr txBox="1"/>
          <p:nvPr/>
        </p:nvSpPr>
        <p:spPr>
          <a:xfrm>
            <a:off x="629920" y="1149234"/>
            <a:ext cx="11358880" cy="2603992"/>
          </a:xfrm>
          <a:prstGeom prst="rect">
            <a:avLst/>
          </a:prstGeom>
          <a:ln>
            <a:noFill/>
          </a:ln>
        </p:spPr>
        <p:txBody>
          <a:bodyPr wrap="square" lIns="0" tIns="5788" rIns="0" bIns="0">
            <a:spAutoFit/>
          </a:bodyPr>
          <a:lstStyle/>
          <a:p>
            <a:pPr marL="93">
              <a:spcBef>
                <a:spcPts val="119"/>
              </a:spcBef>
              <a:defRPr/>
            </a:pPr>
            <a:r>
              <a:rPr lang="en-US" b="1" spc="-2" dirty="0">
                <a:latin typeface="Calibri" panose="020F0502020204030204" pitchFamily="34" charset="0"/>
                <a:cs typeface="Calibri" panose="020F0502020204030204" pitchFamily="34" charset="0"/>
              </a:rPr>
              <a:t>“</a:t>
            </a:r>
            <a:r>
              <a:rPr b="1" spc="-2" dirty="0">
                <a:latin typeface="Calibri" panose="020F0502020204030204" pitchFamily="34" charset="0"/>
                <a:cs typeface="Calibri" panose="020F0502020204030204" pitchFamily="34" charset="0"/>
              </a:rPr>
              <a:t>the</a:t>
            </a:r>
            <a:r>
              <a:rPr b="1"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experience</a:t>
            </a:r>
            <a:r>
              <a:rPr b="1" spc="79" dirty="0">
                <a:latin typeface="Calibri" panose="020F0502020204030204" pitchFamily="34" charset="0"/>
                <a:cs typeface="Calibri" panose="020F0502020204030204" pitchFamily="34" charset="0"/>
              </a:rPr>
              <a:t> </a:t>
            </a:r>
            <a:r>
              <a:rPr b="1" dirty="0">
                <a:latin typeface="Calibri" panose="020F0502020204030204" pitchFamily="34" charset="0"/>
                <a:cs typeface="Calibri" panose="020F0502020204030204" pitchFamily="34" charset="0"/>
              </a:rPr>
              <a:t>of </a:t>
            </a:r>
            <a:r>
              <a:rPr b="1" spc="-2" dirty="0">
                <a:latin typeface="Calibri" panose="020F0502020204030204" pitchFamily="34" charset="0"/>
                <a:cs typeface="Calibri" panose="020F0502020204030204" pitchFamily="34" charset="0"/>
              </a:rPr>
              <a:t>pandemic</a:t>
            </a:r>
            <a:r>
              <a:rPr b="1"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has</a:t>
            </a:r>
            <a:r>
              <a:rPr b="1" dirty="0">
                <a:latin typeface="Calibri" panose="020F0502020204030204" pitchFamily="34" charset="0"/>
                <a:cs typeface="Calibri" panose="020F0502020204030204" pitchFamily="34" charset="0"/>
              </a:rPr>
              <a:t> served</a:t>
            </a:r>
            <a:r>
              <a:rPr b="1" spc="2" dirty="0">
                <a:latin typeface="Calibri" panose="020F0502020204030204" pitchFamily="34" charset="0"/>
                <a:cs typeface="Calibri" panose="020F0502020204030204" pitchFamily="34" charset="0"/>
              </a:rPr>
              <a:t> </a:t>
            </a:r>
            <a:r>
              <a:rPr b="1" spc="-4" dirty="0">
                <a:latin typeface="Calibri" panose="020F0502020204030204" pitchFamily="34" charset="0"/>
                <a:cs typeface="Calibri" panose="020F0502020204030204" pitchFamily="34" charset="0"/>
              </a:rPr>
              <a:t>to</a:t>
            </a:r>
            <a:r>
              <a:rPr b="1" spc="-2" dirty="0">
                <a:latin typeface="Calibri" panose="020F0502020204030204" pitchFamily="34" charset="0"/>
                <a:cs typeface="Calibri" panose="020F0502020204030204" pitchFamily="34" charset="0"/>
              </a:rPr>
              <a:t> illustrate</a:t>
            </a:r>
            <a:r>
              <a:rPr b="1"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and</a:t>
            </a:r>
            <a:r>
              <a:rPr b="1"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affirm</a:t>
            </a:r>
            <a:r>
              <a:rPr b="1"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that </a:t>
            </a:r>
            <a:r>
              <a:rPr b="1" u="sng" dirty="0">
                <a:latin typeface="Calibri" panose="020F0502020204030204" pitchFamily="34" charset="0"/>
                <a:cs typeface="Calibri" panose="020F0502020204030204" pitchFamily="34" charset="0"/>
              </a:rPr>
              <a:t>boundary </a:t>
            </a:r>
            <a:r>
              <a:rPr b="1" u="sng" spc="-2" dirty="0">
                <a:latin typeface="Calibri" panose="020F0502020204030204" pitchFamily="34" charset="0"/>
                <a:cs typeface="Calibri" panose="020F0502020204030204" pitchFamily="34" charset="0"/>
              </a:rPr>
              <a:t>roles </a:t>
            </a:r>
            <a:r>
              <a:rPr b="1" u="sng" dirty="0">
                <a:latin typeface="Calibri" panose="020F0502020204030204" pitchFamily="34" charset="0"/>
                <a:cs typeface="Calibri" panose="020F0502020204030204" pitchFamily="34" charset="0"/>
              </a:rPr>
              <a:t>in </a:t>
            </a:r>
            <a:r>
              <a:rPr lang="en-US" b="1" dirty="0">
                <a:latin typeface="Calibri" panose="020F0502020204030204" pitchFamily="34" charset="0"/>
                <a:cs typeface="Calibri" panose="020F0502020204030204" pitchFamily="34" charset="0"/>
              </a:rPr>
              <a:t> </a:t>
            </a:r>
            <a:r>
              <a:rPr b="1" u="sng" spc="-2" dirty="0">
                <a:latin typeface="Calibri" panose="020F0502020204030204" pitchFamily="34" charset="0"/>
                <a:cs typeface="Calibri" panose="020F0502020204030204" pitchFamily="34" charset="0"/>
              </a:rPr>
              <a:t>the </a:t>
            </a:r>
            <a:r>
              <a:rPr lang="en-US" b="1" u="sng" spc="-2" dirty="0">
                <a:latin typeface="Calibri" panose="020F0502020204030204" pitchFamily="34" charset="0"/>
                <a:cs typeface="Calibri" panose="020F0502020204030204" pitchFamily="34" charset="0"/>
              </a:rPr>
              <a:t>Science-policy-society</a:t>
            </a:r>
            <a:r>
              <a:rPr b="1" u="sng" dirty="0">
                <a:latin typeface="Calibri" panose="020F0502020204030204" pitchFamily="34" charset="0"/>
                <a:cs typeface="Calibri" panose="020F0502020204030204" pitchFamily="34" charset="0"/>
              </a:rPr>
              <a:t> </a:t>
            </a:r>
            <a:r>
              <a:rPr b="1" u="sng" spc="-2" dirty="0">
                <a:latin typeface="Calibri" panose="020F0502020204030204" pitchFamily="34" charset="0"/>
                <a:cs typeface="Calibri" panose="020F0502020204030204" pitchFamily="34" charset="0"/>
              </a:rPr>
              <a:t>ecosystem are distinct </a:t>
            </a:r>
            <a:r>
              <a:rPr b="1" spc="-2" dirty="0">
                <a:latin typeface="Calibri" panose="020F0502020204030204" pitchFamily="34" charset="0"/>
                <a:cs typeface="Calibri" panose="020F0502020204030204" pitchFamily="34" charset="0"/>
              </a:rPr>
              <a:t>from</a:t>
            </a:r>
            <a:r>
              <a:rPr b="1" u="sng" spc="-2"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the</a:t>
            </a:r>
            <a:r>
              <a:rPr b="1" spc="-18"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conventional</a:t>
            </a:r>
            <a:r>
              <a:rPr b="1" spc="-18"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scientific</a:t>
            </a:r>
            <a:r>
              <a:rPr b="1" spc="-18"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work</a:t>
            </a:r>
            <a:r>
              <a:rPr b="1" spc="-18" dirty="0">
                <a:latin typeface="Calibri" panose="020F0502020204030204" pitchFamily="34" charset="0"/>
                <a:cs typeface="Calibri" panose="020F0502020204030204" pitchFamily="34" charset="0"/>
              </a:rPr>
              <a:t> </a:t>
            </a:r>
            <a:r>
              <a:rPr b="1" dirty="0">
                <a:latin typeface="Calibri" panose="020F0502020204030204" pitchFamily="34" charset="0"/>
                <a:cs typeface="Calibri" panose="020F0502020204030204" pitchFamily="34" charset="0"/>
              </a:rPr>
              <a:t>of</a:t>
            </a:r>
            <a:r>
              <a:rPr b="1" spc="-12"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research,</a:t>
            </a:r>
            <a:r>
              <a:rPr lang="en-US" altLang="ja-JP" b="1" spc="-2"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publication and</a:t>
            </a:r>
            <a:r>
              <a:rPr b="1"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dissemination. They</a:t>
            </a:r>
            <a:r>
              <a:rPr b="1" spc="-6"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include:</a:t>
            </a:r>
            <a:r>
              <a:rPr lang="en-US" b="1" spc="-2" dirty="0">
                <a:latin typeface="Calibri" panose="020F0502020204030204" pitchFamily="34" charset="0"/>
                <a:cs typeface="Calibri" panose="020F0502020204030204" pitchFamily="34" charset="0"/>
              </a:rPr>
              <a:t> </a:t>
            </a:r>
            <a:r>
              <a:rPr b="1" u="sng" dirty="0">
                <a:latin typeface="Calibri" panose="020F0502020204030204" pitchFamily="34" charset="0"/>
                <a:cs typeface="Calibri" panose="020F0502020204030204" pitchFamily="34" charset="0"/>
              </a:rPr>
              <a:t>1.</a:t>
            </a:r>
            <a:r>
              <a:rPr b="1" u="sng" spc="79" dirty="0">
                <a:latin typeface="Calibri" panose="020F0502020204030204" pitchFamily="34" charset="0"/>
                <a:cs typeface="Calibri" panose="020F0502020204030204" pitchFamily="34" charset="0"/>
              </a:rPr>
              <a:t> </a:t>
            </a:r>
            <a:r>
              <a:rPr lang="en-US" sz="2000" b="1" u="sng" spc="-2" dirty="0">
                <a:solidFill>
                  <a:srgbClr val="FF0000"/>
                </a:solidFill>
                <a:latin typeface="Calibri" panose="020F0502020204030204" pitchFamily="34" charset="0"/>
                <a:cs typeface="Calibri" panose="020F0502020204030204" pitchFamily="34" charset="0"/>
              </a:rPr>
              <a:t>S</a:t>
            </a:r>
            <a:r>
              <a:rPr sz="2000" b="1" u="sng" spc="-2" dirty="0">
                <a:solidFill>
                  <a:srgbClr val="FF0000"/>
                </a:solidFill>
                <a:latin typeface="Calibri" panose="020F0502020204030204" pitchFamily="34" charset="0"/>
                <a:cs typeface="Calibri" panose="020F0502020204030204" pitchFamily="34" charset="0"/>
              </a:rPr>
              <a:t>cientific</a:t>
            </a:r>
            <a:r>
              <a:rPr sz="2000" b="1" u="sng" spc="74" dirty="0">
                <a:solidFill>
                  <a:srgbClr val="FF0000"/>
                </a:solidFill>
                <a:latin typeface="Calibri" panose="020F0502020204030204" pitchFamily="34" charset="0"/>
                <a:cs typeface="Calibri" panose="020F0502020204030204" pitchFamily="34" charset="0"/>
              </a:rPr>
              <a:t> </a:t>
            </a:r>
            <a:r>
              <a:rPr sz="2000" b="1" u="sng" spc="-2" dirty="0">
                <a:solidFill>
                  <a:srgbClr val="FF0000"/>
                </a:solidFill>
                <a:latin typeface="Calibri" panose="020F0502020204030204" pitchFamily="34" charset="0"/>
                <a:cs typeface="Calibri" panose="020F0502020204030204" pitchFamily="34" charset="0"/>
              </a:rPr>
              <a:t>knowledge</a:t>
            </a:r>
            <a:r>
              <a:rPr sz="2000" b="1" u="sng" spc="69" dirty="0">
                <a:solidFill>
                  <a:srgbClr val="FF0000"/>
                </a:solidFill>
                <a:latin typeface="Calibri" panose="020F0502020204030204" pitchFamily="34" charset="0"/>
                <a:cs typeface="Calibri" panose="020F0502020204030204" pitchFamily="34" charset="0"/>
              </a:rPr>
              <a:t> </a:t>
            </a:r>
            <a:r>
              <a:rPr sz="2000" b="1" u="sng" dirty="0">
                <a:solidFill>
                  <a:srgbClr val="FF0000"/>
                </a:solidFill>
                <a:latin typeface="Calibri" panose="020F0502020204030204" pitchFamily="34" charset="0"/>
                <a:cs typeface="Calibri" panose="020F0502020204030204" pitchFamily="34" charset="0"/>
              </a:rPr>
              <a:t>generators</a:t>
            </a:r>
            <a:r>
              <a:rPr b="1" dirty="0">
                <a:latin typeface="Calibri" panose="020F0502020204030204" pitchFamily="34" charset="0"/>
                <a:cs typeface="Calibri" panose="020F0502020204030204" pitchFamily="34" charset="0"/>
              </a:rPr>
              <a:t>:</a:t>
            </a:r>
            <a:r>
              <a:rPr b="1" spc="66"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researchers </a:t>
            </a:r>
            <a:r>
              <a:rPr b="1" spc="-78"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and</a:t>
            </a:r>
            <a:r>
              <a:rPr b="1" spc="-4" dirty="0">
                <a:latin typeface="Calibri" panose="020F0502020204030204" pitchFamily="34" charset="0"/>
                <a:cs typeface="Calibri" panose="020F0502020204030204" pitchFamily="34" charset="0"/>
              </a:rPr>
              <a:t> </a:t>
            </a:r>
            <a:r>
              <a:rPr b="1" spc="-2" dirty="0">
                <a:latin typeface="Calibri" panose="020F0502020204030204" pitchFamily="34" charset="0"/>
                <a:cs typeface="Calibri" panose="020F0502020204030204" pitchFamily="34" charset="0"/>
              </a:rPr>
              <a:t>technical experts</a:t>
            </a:r>
            <a:r>
              <a:rPr lang="en-US" b="1" spc="-2" dirty="0">
                <a:latin typeface="Calibri" panose="020F0502020204030204" pitchFamily="34" charset="0"/>
                <a:cs typeface="Calibri" panose="020F0502020204030204" pitchFamily="34" charset="0"/>
              </a:rPr>
              <a:t>.  </a:t>
            </a:r>
            <a:r>
              <a:rPr lang="en-US" altLang="ja-JP" b="1" u="sng" dirty="0">
                <a:latin typeface="Calibri" panose="020F0502020204030204" pitchFamily="34" charset="0"/>
                <a:cs typeface="Calibri" panose="020F0502020204030204" pitchFamily="34" charset="0"/>
              </a:rPr>
              <a:t>2. </a:t>
            </a:r>
            <a:r>
              <a:rPr lang="en-US" altLang="ja-JP" sz="2000" b="1" u="sng" dirty="0">
                <a:solidFill>
                  <a:srgbClr val="FF0000"/>
                </a:solidFill>
                <a:latin typeface="Calibri" panose="020F0502020204030204" pitchFamily="34" charset="0"/>
                <a:cs typeface="Calibri" panose="020F0502020204030204" pitchFamily="34" charset="0"/>
              </a:rPr>
              <a:t>Scientific knowledge synthesizers</a:t>
            </a:r>
            <a:r>
              <a:rPr lang="en-US" altLang="ja-JP" b="1" dirty="0">
                <a:latin typeface="Calibri" panose="020F0502020204030204" pitchFamily="34" charset="0"/>
                <a:cs typeface="Calibri" panose="020F0502020204030204" pitchFamily="34" charset="0"/>
              </a:rPr>
              <a:t>: with specialized skills in knowledge integration and meta-analysis.  </a:t>
            </a:r>
            <a:r>
              <a:rPr lang="en-US" altLang="ja-JP" b="1" u="sng" dirty="0">
                <a:latin typeface="Calibri" panose="020F0502020204030204" pitchFamily="34" charset="0"/>
                <a:cs typeface="Calibri" panose="020F0502020204030204" pitchFamily="34" charset="0"/>
              </a:rPr>
              <a:t>3. </a:t>
            </a:r>
            <a:r>
              <a:rPr lang="en-US" altLang="ja-JP" sz="2000" b="1" u="sng" dirty="0">
                <a:solidFill>
                  <a:srgbClr val="FF0000"/>
                </a:solidFill>
                <a:latin typeface="Calibri" panose="020F0502020204030204" pitchFamily="34" charset="0"/>
                <a:cs typeface="Calibri" panose="020F0502020204030204" pitchFamily="34" charset="0"/>
              </a:rPr>
              <a:t>Scientific knowledge brokers</a:t>
            </a:r>
            <a:r>
              <a:rPr lang="en-US" altLang="ja-JP" b="1" dirty="0">
                <a:latin typeface="Calibri" panose="020F0502020204030204" pitchFamily="34" charset="0"/>
                <a:cs typeface="Calibri" panose="020F0502020204030204" pitchFamily="34" charset="0"/>
              </a:rPr>
              <a:t>: those who work as multidirectional conduits between SPI stakeholder groups. </a:t>
            </a:r>
            <a:r>
              <a:rPr lang="en-US" b="1" u="sng" dirty="0">
                <a:latin typeface="Calibri" panose="020F0502020204030204" pitchFamily="34" charset="0"/>
                <a:cs typeface="Calibri" panose="020F0502020204030204" pitchFamily="34" charset="0"/>
              </a:rPr>
              <a:t>4. </a:t>
            </a:r>
            <a:r>
              <a:rPr lang="en-US" sz="2000" b="1" u="sng" dirty="0">
                <a:solidFill>
                  <a:srgbClr val="FF0000"/>
                </a:solidFill>
                <a:latin typeface="Calibri" panose="020F0502020204030204" pitchFamily="34" charset="0"/>
                <a:cs typeface="Calibri" panose="020F0502020204030204" pitchFamily="34" charset="0"/>
              </a:rPr>
              <a:t>Science communicators</a:t>
            </a:r>
            <a:r>
              <a:rPr lang="en-US" b="1" u="sng" dirty="0">
                <a:latin typeface="Calibri" panose="020F0502020204030204" pitchFamily="34" charset="0"/>
                <a:cs typeface="Calibri" panose="020F0502020204030204" pitchFamily="34" charset="0"/>
              </a:rPr>
              <a:t>.</a:t>
            </a:r>
            <a:r>
              <a:rPr lang="en-US" b="1" dirty="0">
                <a:latin typeface="Calibri" panose="020F0502020204030204" pitchFamily="34" charset="0"/>
                <a:cs typeface="Calibri" panose="020F0502020204030204" pitchFamily="34" charset="0"/>
              </a:rPr>
              <a:t>”</a:t>
            </a:r>
            <a:r>
              <a:rPr lang="ja-JP" altLang="en-US" b="1" dirty="0">
                <a:latin typeface="Calibri" panose="020F0502020204030204" pitchFamily="34" charset="0"/>
                <a:cs typeface="Calibri" panose="020F0502020204030204" pitchFamily="34" charset="0"/>
              </a:rPr>
              <a:t> </a:t>
            </a:r>
            <a:endParaRPr lang="en-US" altLang="ja-JP" b="1" dirty="0">
              <a:latin typeface="Calibri" panose="020F0502020204030204" pitchFamily="34" charset="0"/>
              <a:cs typeface="Calibri" panose="020F0502020204030204" pitchFamily="34" charset="0"/>
            </a:endParaRPr>
          </a:p>
          <a:p>
            <a:pPr marL="93">
              <a:spcBef>
                <a:spcPts val="119"/>
              </a:spcBef>
              <a:defRPr/>
            </a:pPr>
            <a:r>
              <a:rPr lang="ja-JP" altLang="en-US" b="1" dirty="0">
                <a:solidFill>
                  <a:schemeClr val="accent1">
                    <a:lumMod val="50000"/>
                  </a:schemeClr>
                </a:solidFill>
                <a:latin typeface="Calibri" panose="020F0502020204030204" pitchFamily="34" charset="0"/>
                <a:cs typeface="Calibri" panose="020F0502020204030204" pitchFamily="34" charset="0"/>
              </a:rPr>
              <a:t>  パンデミックの経験は、科学-政策-社会のエコシステムにおける</a:t>
            </a:r>
            <a:r>
              <a:rPr lang="ja-JP" altLang="en-US" b="1" u="sng" dirty="0">
                <a:solidFill>
                  <a:schemeClr val="accent1">
                    <a:lumMod val="50000"/>
                  </a:schemeClr>
                </a:solidFill>
                <a:latin typeface="Calibri" panose="020F0502020204030204" pitchFamily="34" charset="0"/>
                <a:cs typeface="Calibri" panose="020F0502020204030204" pitchFamily="34" charset="0"/>
              </a:rPr>
              <a:t>境界の役割の重要性</a:t>
            </a:r>
            <a:r>
              <a:rPr lang="ja-JP" altLang="en-US" b="1" dirty="0">
                <a:solidFill>
                  <a:schemeClr val="accent1">
                    <a:lumMod val="50000"/>
                  </a:schemeClr>
                </a:solidFill>
                <a:latin typeface="Calibri" panose="020F0502020204030204" pitchFamily="34" charset="0"/>
                <a:cs typeface="Calibri" panose="020F0502020204030204" pitchFamily="34" charset="0"/>
              </a:rPr>
              <a:t>を認識させ、研究、発表、普及という従来の科学的作業とは異なることを明らかにした。それらは以下を含む。</a:t>
            </a:r>
            <a:r>
              <a:rPr lang="ja-JP" altLang="en-US" b="1" u="sng" dirty="0">
                <a:solidFill>
                  <a:srgbClr val="FF0000"/>
                </a:solidFill>
                <a:latin typeface="Calibri" panose="020F0502020204030204" pitchFamily="34" charset="0"/>
                <a:cs typeface="Calibri" panose="020F0502020204030204" pitchFamily="34" charset="0"/>
              </a:rPr>
              <a:t>1. 科学的知識の生産者：研究者や技術専門家。 2. 科学的知識の統合者：知識の統合やメタ分析の専門的能力をもつ者。 3. 科学的知識の仲介者：エコシステムの関係者を多面的に繋ぐ者。4. 科学コミュニケーター</a:t>
            </a:r>
            <a:endParaRPr lang="en-US" altLang="ja-JP" b="1" dirty="0">
              <a:solidFill>
                <a:srgbClr val="FF0000"/>
              </a:solidFill>
              <a:latin typeface="Calibri" panose="020F0502020204030204" pitchFamily="34" charset="0"/>
              <a:cs typeface="Calibri" panose="020F0502020204030204" pitchFamily="34" charset="0"/>
            </a:endParaRPr>
          </a:p>
        </p:txBody>
      </p:sp>
      <p:sp>
        <p:nvSpPr>
          <p:cNvPr id="6" name="角丸四角形 5"/>
          <p:cNvSpPr/>
          <p:nvPr/>
        </p:nvSpPr>
        <p:spPr>
          <a:xfrm>
            <a:off x="4169546" y="112761"/>
            <a:ext cx="7640320" cy="874713"/>
          </a:xfrm>
          <a:prstGeom prst="roundRect">
            <a:avLst/>
          </a:prstGeom>
          <a:solidFill>
            <a:srgbClr val="FFF2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3" algn="ctr">
              <a:spcBef>
                <a:spcPts val="119"/>
              </a:spcBef>
              <a:defRPr/>
            </a:pPr>
            <a:r>
              <a:rPr lang="en-US" altLang="ja-JP" b="1" u="sng" spc="-1" dirty="0">
                <a:solidFill>
                  <a:schemeClr val="accent1">
                    <a:lumMod val="50000"/>
                  </a:schemeClr>
                </a:solidFill>
                <a:cs typeface="Calibri" panose="020F0502020204030204" pitchFamily="34" charset="0"/>
              </a:rPr>
              <a:t>ISC and INGSA</a:t>
            </a:r>
            <a:r>
              <a:rPr lang="en-US" altLang="ja-JP" b="1" spc="-1" dirty="0">
                <a:solidFill>
                  <a:schemeClr val="tx1"/>
                </a:solidFill>
                <a:cs typeface="Calibri" panose="020F0502020204030204" pitchFamily="34" charset="0"/>
              </a:rPr>
              <a:t>; “Lessons</a:t>
            </a:r>
            <a:r>
              <a:rPr lang="en-US" altLang="ja-JP" b="1" spc="1" dirty="0">
                <a:solidFill>
                  <a:schemeClr val="tx1"/>
                </a:solidFill>
                <a:cs typeface="Calibri" panose="020F0502020204030204" pitchFamily="34" charset="0"/>
              </a:rPr>
              <a:t> </a:t>
            </a:r>
            <a:r>
              <a:rPr lang="en-US" altLang="ja-JP" b="1" spc="-1" dirty="0">
                <a:solidFill>
                  <a:schemeClr val="tx1"/>
                </a:solidFill>
                <a:cs typeface="Calibri" panose="020F0502020204030204" pitchFamily="34" charset="0"/>
              </a:rPr>
              <a:t>learned</a:t>
            </a:r>
            <a:r>
              <a:rPr lang="en-US" altLang="ja-JP" b="1" dirty="0">
                <a:solidFill>
                  <a:schemeClr val="tx1"/>
                </a:solidFill>
                <a:cs typeface="Calibri" panose="020F0502020204030204" pitchFamily="34" charset="0"/>
              </a:rPr>
              <a:t> </a:t>
            </a:r>
            <a:r>
              <a:rPr lang="en-US" altLang="ja-JP" b="1" spc="-1" dirty="0">
                <a:solidFill>
                  <a:schemeClr val="tx1"/>
                </a:solidFill>
                <a:cs typeface="Calibri" panose="020F0502020204030204" pitchFamily="34" charset="0"/>
              </a:rPr>
              <a:t>from</a:t>
            </a:r>
            <a:r>
              <a:rPr lang="en-US" altLang="ja-JP" b="1" spc="2" dirty="0">
                <a:solidFill>
                  <a:schemeClr val="tx1"/>
                </a:solidFill>
                <a:cs typeface="Calibri" panose="020F0502020204030204" pitchFamily="34" charset="0"/>
              </a:rPr>
              <a:t> </a:t>
            </a:r>
            <a:r>
              <a:rPr lang="en-US" altLang="ja-JP" b="1" spc="-1" dirty="0">
                <a:solidFill>
                  <a:schemeClr val="tx1"/>
                </a:solidFill>
                <a:cs typeface="Calibri" panose="020F0502020204030204" pitchFamily="34" charset="0"/>
              </a:rPr>
              <a:t>Covid-19</a:t>
            </a:r>
            <a:r>
              <a:rPr lang="en-US" altLang="ja-JP" b="1" dirty="0">
                <a:solidFill>
                  <a:schemeClr val="tx1"/>
                </a:solidFill>
                <a:cs typeface="Calibri" panose="020F0502020204030204" pitchFamily="34" charset="0"/>
              </a:rPr>
              <a:t> </a:t>
            </a:r>
            <a:r>
              <a:rPr lang="en-US" altLang="ja-JP" b="1" spc="-1" dirty="0">
                <a:solidFill>
                  <a:schemeClr val="tx1"/>
                </a:solidFill>
                <a:cs typeface="Calibri" panose="020F0502020204030204" pitchFamily="34" charset="0"/>
              </a:rPr>
              <a:t>for</a:t>
            </a:r>
            <a:r>
              <a:rPr lang="en-US" altLang="ja-JP" b="1" dirty="0">
                <a:solidFill>
                  <a:schemeClr val="tx1"/>
                </a:solidFill>
                <a:cs typeface="Calibri" panose="020F0502020204030204" pitchFamily="34" charset="0"/>
              </a:rPr>
              <a:t> </a:t>
            </a:r>
            <a:r>
              <a:rPr lang="en-US" altLang="ja-JP" b="1" spc="-1" dirty="0">
                <a:solidFill>
                  <a:schemeClr val="tx1"/>
                </a:solidFill>
                <a:cs typeface="Calibri" panose="020F0502020204030204" pitchFamily="34" charset="0"/>
              </a:rPr>
              <a:t>the</a:t>
            </a:r>
            <a:r>
              <a:rPr lang="en-US" altLang="ja-JP" b="1" spc="2" dirty="0">
                <a:solidFill>
                  <a:schemeClr val="tx1"/>
                </a:solidFill>
                <a:cs typeface="Calibri" panose="020F0502020204030204" pitchFamily="34" charset="0"/>
              </a:rPr>
              <a:t> </a:t>
            </a:r>
            <a:r>
              <a:rPr lang="en-US" altLang="ja-JP" b="1" spc="-1" dirty="0">
                <a:solidFill>
                  <a:schemeClr val="tx1"/>
                </a:solidFill>
                <a:cs typeface="Calibri" panose="020F0502020204030204" pitchFamily="34" charset="0"/>
              </a:rPr>
              <a:t>Science-Policy</a:t>
            </a:r>
            <a:r>
              <a:rPr lang="en-US" altLang="ja-JP" b="1" spc="2" dirty="0">
                <a:solidFill>
                  <a:schemeClr val="tx1"/>
                </a:solidFill>
                <a:cs typeface="Calibri" panose="020F0502020204030204" pitchFamily="34" charset="0"/>
              </a:rPr>
              <a:t>-</a:t>
            </a:r>
            <a:r>
              <a:rPr lang="en-US" altLang="ja-JP" b="1" spc="-1" dirty="0">
                <a:solidFill>
                  <a:schemeClr val="tx1"/>
                </a:solidFill>
                <a:cs typeface="Calibri" panose="020F0502020204030204" pitchFamily="34" charset="0"/>
              </a:rPr>
              <a:t>Society</a:t>
            </a:r>
            <a:r>
              <a:rPr lang="en-US" altLang="ja-JP" b="1" dirty="0">
                <a:solidFill>
                  <a:schemeClr val="tx1"/>
                </a:solidFill>
                <a:cs typeface="Calibri" panose="020F0502020204030204" pitchFamily="34" charset="0"/>
              </a:rPr>
              <a:t> </a:t>
            </a:r>
            <a:r>
              <a:rPr lang="en-US" altLang="ja-JP" b="1" spc="-1" dirty="0">
                <a:solidFill>
                  <a:schemeClr val="tx1"/>
                </a:solidFill>
                <a:cs typeface="Calibri" panose="020F0502020204030204" pitchFamily="34" charset="0"/>
              </a:rPr>
              <a:t>Interface”,</a:t>
            </a:r>
            <a:r>
              <a:rPr lang="en-US" altLang="ja-JP" b="1" dirty="0">
                <a:solidFill>
                  <a:schemeClr val="tx1"/>
                </a:solidFill>
                <a:cs typeface="Calibri" panose="020F0502020204030204" pitchFamily="34" charset="0"/>
              </a:rPr>
              <a:t>  Joint </a:t>
            </a:r>
            <a:r>
              <a:rPr lang="en-US" altLang="ja-JP" b="1" spc="-1" dirty="0">
                <a:solidFill>
                  <a:schemeClr val="tx1"/>
                </a:solidFill>
                <a:cs typeface="Calibri" panose="020F0502020204030204" pitchFamily="34" charset="0"/>
              </a:rPr>
              <a:t>submission</a:t>
            </a:r>
            <a:r>
              <a:rPr lang="en-US" altLang="ja-JP" b="1" dirty="0">
                <a:solidFill>
                  <a:schemeClr val="tx1"/>
                </a:solidFill>
                <a:cs typeface="Calibri" panose="020F0502020204030204" pitchFamily="34" charset="0"/>
              </a:rPr>
              <a:t> to UN SDGs High Level Political Forum, July 2021.</a:t>
            </a:r>
          </a:p>
        </p:txBody>
      </p:sp>
      <p:sp>
        <p:nvSpPr>
          <p:cNvPr id="7" name="角丸四角形 6"/>
          <p:cNvSpPr/>
          <p:nvPr/>
        </p:nvSpPr>
        <p:spPr>
          <a:xfrm>
            <a:off x="2127250" y="3776664"/>
            <a:ext cx="8015288" cy="409575"/>
          </a:xfrm>
          <a:prstGeom prst="roundRect">
            <a:avLst/>
          </a:prstGeom>
          <a:solidFill>
            <a:srgbClr val="FFF2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157163" indent="-76200">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spcBef>
                <a:spcPts val="225"/>
              </a:spcBef>
              <a:defRPr/>
            </a:pPr>
            <a:r>
              <a:rPr lang="en-US" altLang="ja-JP" sz="2000" b="1" u="sng" dirty="0">
                <a:solidFill>
                  <a:srgbClr val="254061"/>
                </a:solidFill>
              </a:rPr>
              <a:t>EU/Joint Research Center</a:t>
            </a:r>
            <a:r>
              <a:rPr lang="en-US" altLang="ja-JP" sz="2000" b="1" dirty="0"/>
              <a:t>, “Science for Policy Handbook”,  October 2020</a:t>
            </a:r>
          </a:p>
        </p:txBody>
      </p:sp>
      <p:sp>
        <p:nvSpPr>
          <p:cNvPr id="25605" name="正方形/長方形 7"/>
          <p:cNvSpPr>
            <a:spLocks noChangeArrowheads="1"/>
          </p:cNvSpPr>
          <p:nvPr/>
        </p:nvSpPr>
        <p:spPr bwMode="auto">
          <a:xfrm>
            <a:off x="325120" y="4221381"/>
            <a:ext cx="11866880" cy="2667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55588" indent="-17303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225"/>
              </a:spcBef>
              <a:buFont typeface="Wingdings" panose="05000000000000000000" pitchFamily="2" charset="2"/>
              <a:buChar char="p"/>
            </a:pPr>
            <a:r>
              <a:rPr lang="en-US" altLang="ja-JP" sz="1800" b="1" u="sng" dirty="0">
                <a:cs typeface="Calibri" panose="020F0502020204030204" pitchFamily="34" charset="0"/>
              </a:rPr>
              <a:t>The Changing Relationship between Policy, Science and Society; “ </a:t>
            </a:r>
            <a:r>
              <a:rPr lang="en-US" altLang="ja-JP" sz="1800" b="1" dirty="0">
                <a:cs typeface="Calibri" panose="020F0502020204030204" pitchFamily="34" charset="0"/>
              </a:rPr>
              <a:t>It is clear that any organization wishing to translate knowledge into policy advice must reflect on the profound recent changes observed in the </a:t>
            </a:r>
            <a:r>
              <a:rPr lang="en-US" altLang="ja-JP" sz="1800" b="1" u="sng" dirty="0">
                <a:cs typeface="Calibri" panose="020F0502020204030204" pitchFamily="34" charset="0"/>
              </a:rPr>
              <a:t>science, society and policy nexus</a:t>
            </a:r>
            <a:r>
              <a:rPr lang="en-US" altLang="ja-JP" sz="1800" b="1" dirty="0">
                <a:cs typeface="Calibri" panose="020F0502020204030204" pitchFamily="34" charset="0"/>
              </a:rPr>
              <a:t>.”</a:t>
            </a:r>
            <a:r>
              <a:rPr lang="ja-JP" altLang="en-US" sz="1800" b="1" dirty="0">
                <a:cs typeface="Calibri" panose="020F0502020204030204" pitchFamily="34" charset="0"/>
              </a:rPr>
              <a:t> </a:t>
            </a:r>
            <a:r>
              <a:rPr lang="ja-JP" altLang="en-US" sz="1800" b="1" dirty="0">
                <a:solidFill>
                  <a:srgbClr val="254061"/>
                </a:solidFill>
                <a:cs typeface="Calibri" panose="020F0502020204030204" pitchFamily="34" charset="0"/>
              </a:rPr>
              <a:t>政策・科学・社会の関係の変化：知識を政策助言に結びつけようとする組織は、３者の関係性の最近の大きな変化を反映しなければならない。</a:t>
            </a:r>
          </a:p>
          <a:p>
            <a:pPr>
              <a:spcBef>
                <a:spcPts val="225"/>
              </a:spcBef>
              <a:buFont typeface="Wingdings" panose="05000000000000000000" pitchFamily="2" charset="2"/>
              <a:buChar char="p"/>
            </a:pPr>
            <a:r>
              <a:rPr lang="en-US" altLang="ja-JP" sz="1800" b="1" dirty="0">
                <a:cs typeface="Calibri" panose="020F0502020204030204" pitchFamily="34" charset="0"/>
              </a:rPr>
              <a:t>The importance of </a:t>
            </a:r>
            <a:r>
              <a:rPr lang="en-US" altLang="ja-JP" sz="1800" b="1" u="sng" dirty="0">
                <a:cs typeface="Calibri" panose="020F0502020204030204" pitchFamily="34" charset="0"/>
              </a:rPr>
              <a:t>boundary organizations and skills</a:t>
            </a:r>
            <a:r>
              <a:rPr lang="en-US" altLang="ja-JP" sz="1800" b="1" dirty="0">
                <a:cs typeface="Calibri" panose="020F0502020204030204" pitchFamily="34" charset="0"/>
              </a:rPr>
              <a:t>.</a:t>
            </a:r>
            <a:r>
              <a:rPr lang="ja-JP" altLang="en-US" sz="1800" b="1" dirty="0">
                <a:cs typeface="Calibri" panose="020F0502020204030204" pitchFamily="34" charset="0"/>
              </a:rPr>
              <a:t>　</a:t>
            </a:r>
            <a:r>
              <a:rPr lang="ja-JP" altLang="en-US" sz="1800" b="1" u="sng" dirty="0">
                <a:solidFill>
                  <a:srgbClr val="254061"/>
                </a:solidFill>
                <a:cs typeface="Calibri" panose="020F0502020204030204" pitchFamily="34" charset="0"/>
              </a:rPr>
              <a:t>架橋する組織</a:t>
            </a:r>
            <a:r>
              <a:rPr lang="ja-JP" altLang="en-US" sz="1800" b="1" dirty="0">
                <a:solidFill>
                  <a:srgbClr val="254061"/>
                </a:solidFill>
                <a:cs typeface="Calibri" panose="020F0502020204030204" pitchFamily="34" charset="0"/>
              </a:rPr>
              <a:t>と能力の重要性</a:t>
            </a:r>
            <a:r>
              <a:rPr lang="ja-JP" altLang="en-US" sz="1800" b="1" dirty="0">
                <a:cs typeface="Calibri" panose="020F0502020204030204" pitchFamily="34" charset="0"/>
              </a:rPr>
              <a:t>。</a:t>
            </a:r>
            <a:endParaRPr lang="en-US" altLang="ja-JP" sz="1800" b="1" dirty="0">
              <a:cs typeface="Calibri" panose="020F0502020204030204" pitchFamily="34" charset="0"/>
            </a:endParaRPr>
          </a:p>
          <a:p>
            <a:pPr>
              <a:spcBef>
                <a:spcPts val="225"/>
              </a:spcBef>
              <a:buFont typeface="Wingdings" panose="05000000000000000000" pitchFamily="2" charset="2"/>
              <a:buChar char="p"/>
            </a:pPr>
            <a:r>
              <a:rPr lang="en-US" altLang="ja-JP" sz="1800" b="1" dirty="0">
                <a:cs typeface="Calibri" panose="020F0502020204030204" pitchFamily="34" charset="0"/>
              </a:rPr>
              <a:t> </a:t>
            </a:r>
            <a:r>
              <a:rPr lang="en-US" altLang="ja-JP" sz="1800" b="1" u="sng" dirty="0">
                <a:cs typeface="Calibri" panose="020F0502020204030204" pitchFamily="34" charset="0"/>
              </a:rPr>
              <a:t>“</a:t>
            </a:r>
            <a:r>
              <a:rPr lang="en-US" altLang="ja-JP" sz="2000" b="1" u="sng" dirty="0">
                <a:solidFill>
                  <a:srgbClr val="FF0000"/>
                </a:solidFill>
                <a:cs typeface="Calibri" panose="020F0502020204030204" pitchFamily="34" charset="0"/>
              </a:rPr>
              <a:t>A new type of scientist </a:t>
            </a:r>
            <a:r>
              <a:rPr lang="en-US" altLang="ja-JP" sz="1800" b="1" u="sng" dirty="0">
                <a:solidFill>
                  <a:srgbClr val="FF0000"/>
                </a:solidFill>
                <a:cs typeface="Calibri" panose="020F0502020204030204" pitchFamily="34" charset="0"/>
              </a:rPr>
              <a:t>is needed</a:t>
            </a:r>
            <a:r>
              <a:rPr lang="en-US" altLang="ja-JP" sz="1800" b="1" u="sng" dirty="0">
                <a:cs typeface="Calibri" panose="020F0502020204030204" pitchFamily="34" charset="0"/>
              </a:rPr>
              <a:t>, </a:t>
            </a:r>
            <a:r>
              <a:rPr lang="en-US" altLang="ja-JP" sz="1800" b="1" dirty="0">
                <a:cs typeface="Calibri" panose="020F0502020204030204" pitchFamily="34" charset="0"/>
              </a:rPr>
              <a:t>one that is </a:t>
            </a:r>
            <a:r>
              <a:rPr lang="en-US" altLang="ja-JP" sz="1800" b="1" u="sng" dirty="0">
                <a:cs typeface="Calibri" panose="020F0502020204030204" pitchFamily="34" charset="0"/>
              </a:rPr>
              <a:t>motivated by the policy impact </a:t>
            </a:r>
            <a:r>
              <a:rPr lang="en-US" altLang="ja-JP" sz="1800" b="1" dirty="0">
                <a:cs typeface="Calibri" panose="020F0502020204030204" pitchFamily="34" charset="0"/>
              </a:rPr>
              <a:t>they can have, </a:t>
            </a:r>
            <a:r>
              <a:rPr lang="en-US" altLang="ja-JP" sz="1800" b="1" u="sng" dirty="0">
                <a:cs typeface="Calibri" panose="020F0502020204030204" pitchFamily="34" charset="0"/>
              </a:rPr>
              <a:t>as well as scientific curiosity and academic reputation</a:t>
            </a:r>
            <a:r>
              <a:rPr lang="en-US" altLang="ja-JP" sz="1800" b="1" dirty="0">
                <a:cs typeface="Calibri" panose="020F0502020204030204" pitchFamily="34" charset="0"/>
              </a:rPr>
              <a:t>. </a:t>
            </a:r>
            <a:r>
              <a:rPr lang="en-US" altLang="ja-JP" sz="1800" b="1" u="sng" dirty="0">
                <a:cs typeface="Calibri" panose="020F0502020204030204" pitchFamily="34" charset="0"/>
              </a:rPr>
              <a:t>Constant interaction and cooperation between science and policy</a:t>
            </a:r>
            <a:r>
              <a:rPr lang="en-US" altLang="ja-JP" sz="1800" b="1" dirty="0">
                <a:cs typeface="Calibri" panose="020F0502020204030204" pitchFamily="34" charset="0"/>
              </a:rPr>
              <a:t> should be the main working method.</a:t>
            </a:r>
            <a:r>
              <a:rPr lang="ja-JP" altLang="en-US" sz="1800" b="1" dirty="0">
                <a:cs typeface="Calibri" panose="020F0502020204030204" pitchFamily="34" charset="0"/>
              </a:rPr>
              <a:t>　</a:t>
            </a:r>
            <a:r>
              <a:rPr lang="ja-JP" altLang="en-US" sz="1800" b="1" u="sng" dirty="0">
                <a:solidFill>
                  <a:srgbClr val="254061"/>
                </a:solidFill>
                <a:cs typeface="Calibri" panose="020F0502020204030204" pitchFamily="34" charset="0"/>
              </a:rPr>
              <a:t>新しいタイプの科学者が必要とされる。科学的好奇心や学術的評価にくわえて、政策的影響に動機づけられて、</a:t>
            </a:r>
            <a:r>
              <a:rPr lang="ja-JP" altLang="en-US" sz="1800" b="1" u="sng" dirty="0">
                <a:solidFill>
                  <a:srgbClr val="FF0000"/>
                </a:solidFill>
                <a:cs typeface="Calibri" panose="020F0502020204030204" pitchFamily="34" charset="0"/>
              </a:rPr>
              <a:t>科学と政策の間の絶え間ない相互作用と協力を主な仕事の方法とする者</a:t>
            </a:r>
            <a:r>
              <a:rPr lang="ja-JP" altLang="en-US" sz="1800" b="1" dirty="0">
                <a:solidFill>
                  <a:srgbClr val="254061"/>
                </a:solidFill>
                <a:cs typeface="Calibri" panose="020F0502020204030204" pitchFamily="34" charset="0"/>
              </a:rPr>
              <a:t>である。</a:t>
            </a:r>
            <a:endParaRPr lang="en-US" altLang="ja-JP" sz="1800" b="1" dirty="0">
              <a:solidFill>
                <a:srgbClr val="254061"/>
              </a:solidFill>
              <a:cs typeface="Calibri" panose="020F0502020204030204" pitchFamily="34" charset="0"/>
            </a:endParaRPr>
          </a:p>
        </p:txBody>
      </p:sp>
      <p:sp>
        <p:nvSpPr>
          <p:cNvPr id="2" name="楕円 1"/>
          <p:cNvSpPr/>
          <p:nvPr/>
        </p:nvSpPr>
        <p:spPr>
          <a:xfrm>
            <a:off x="82860" y="153027"/>
            <a:ext cx="3977196" cy="794183"/>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t>A new type of scientist in the 21</a:t>
            </a:r>
            <a:r>
              <a:rPr lang="en-US" altLang="ja-JP" b="1" baseline="30000" dirty="0"/>
              <a:t>st</a:t>
            </a:r>
            <a:r>
              <a:rPr lang="en-US" altLang="ja-JP" b="1" dirty="0"/>
              <a:t> century</a:t>
            </a:r>
            <a:endParaRPr lang="ja-JP" altLang="en-US" b="1" dirty="0"/>
          </a:p>
        </p:txBody>
      </p:sp>
      <p:sp>
        <p:nvSpPr>
          <p:cNvPr id="3" name="スライド番号プレースホルダー 2">
            <a:extLst>
              <a:ext uri="{FF2B5EF4-FFF2-40B4-BE49-F238E27FC236}">
                <a16:creationId xmlns:a16="http://schemas.microsoft.com/office/drawing/2014/main" id="{1AAFFED8-C3B5-0940-4276-388F9A3C702A}"/>
              </a:ext>
            </a:extLst>
          </p:cNvPr>
          <p:cNvSpPr>
            <a:spLocks noGrp="1"/>
          </p:cNvSpPr>
          <p:nvPr>
            <p:ph type="sldNum" sz="quarter" idx="7"/>
          </p:nvPr>
        </p:nvSpPr>
        <p:spPr>
          <a:xfrm>
            <a:off x="9330431" y="6492875"/>
            <a:ext cx="2743200" cy="365125"/>
          </a:xfrm>
        </p:spPr>
        <p:txBody>
          <a:bodyPr/>
          <a:lstStyle/>
          <a:p>
            <a:fld id="{B6F15528-21DE-4FAA-801E-634DDDAF4B2B}" type="slidenum">
              <a:rPr lang="en-US" altLang="ja-JP" smtClean="0"/>
              <a:t>7</a:t>
            </a:fld>
            <a:endParaRPr lang="ja-JP" altLang="en-US" dirty="0"/>
          </a:p>
        </p:txBody>
      </p:sp>
    </p:spTree>
    <p:extLst>
      <p:ext uri="{BB962C8B-B14F-4D97-AF65-F5344CB8AC3E}">
        <p14:creationId xmlns:p14="http://schemas.microsoft.com/office/powerpoint/2010/main" val="36162622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TotalTime>
  <Words>1589</Words>
  <Application>Microsoft Office PowerPoint</Application>
  <PresentationFormat>ワイド画面</PresentationFormat>
  <Paragraphs>183</Paragraphs>
  <Slides>7</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HiraKakuStd-W4</vt:lpstr>
      <vt:lpstr>ＭＳ Ｐゴシック</vt:lpstr>
      <vt:lpstr>メイリオ</vt:lpstr>
      <vt:lpstr>游ゴシック</vt:lpstr>
      <vt:lpstr>游ゴシック Light</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Tateo Arimoto</dc:creator>
  <cp:lastModifiedBy>有本 建男</cp:lastModifiedBy>
  <cp:revision>53</cp:revision>
  <cp:lastPrinted>2023-03-16T17:11:53Z</cp:lastPrinted>
  <dcterms:created xsi:type="dcterms:W3CDTF">2023-02-11T10:23:44Z</dcterms:created>
  <dcterms:modified xsi:type="dcterms:W3CDTF">2023-03-16T17:13:10Z</dcterms:modified>
</cp:coreProperties>
</file>